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8"/>
  </p:notesMasterIdLst>
  <p:handoutMasterIdLst>
    <p:handoutMasterId r:id="rId59"/>
  </p:handoutMasterIdLst>
  <p:sldIdLst>
    <p:sldId id="488" r:id="rId5"/>
    <p:sldId id="437" r:id="rId6"/>
    <p:sldId id="438" r:id="rId7"/>
    <p:sldId id="404" r:id="rId8"/>
    <p:sldId id="492" r:id="rId9"/>
    <p:sldId id="341" r:id="rId10"/>
    <p:sldId id="493" r:id="rId11"/>
    <p:sldId id="312" r:id="rId12"/>
    <p:sldId id="439" r:id="rId13"/>
    <p:sldId id="313" r:id="rId14"/>
    <p:sldId id="440" r:id="rId15"/>
    <p:sldId id="405" r:id="rId16"/>
    <p:sldId id="406" r:id="rId17"/>
    <p:sldId id="441" r:id="rId18"/>
    <p:sldId id="407" r:id="rId19"/>
    <p:sldId id="310" r:id="rId20"/>
    <p:sldId id="489" r:id="rId21"/>
    <p:sldId id="490" r:id="rId22"/>
    <p:sldId id="342" r:id="rId23"/>
    <p:sldId id="316" r:id="rId24"/>
    <p:sldId id="444" r:id="rId25"/>
    <p:sldId id="408" r:id="rId26"/>
    <p:sldId id="321" r:id="rId27"/>
    <p:sldId id="409" r:id="rId28"/>
    <p:sldId id="410" r:id="rId29"/>
    <p:sldId id="397" r:id="rId30"/>
    <p:sldId id="324" r:id="rId31"/>
    <p:sldId id="445" r:id="rId32"/>
    <p:sldId id="323" r:id="rId33"/>
    <p:sldId id="421" r:id="rId34"/>
    <p:sldId id="422" r:id="rId35"/>
    <p:sldId id="491" r:id="rId36"/>
    <p:sldId id="423" r:id="rId37"/>
    <p:sldId id="331" r:id="rId38"/>
    <p:sldId id="424" r:id="rId39"/>
    <p:sldId id="330" r:id="rId40"/>
    <p:sldId id="332" r:id="rId41"/>
    <p:sldId id="426" r:id="rId42"/>
    <p:sldId id="340" r:id="rId43"/>
    <p:sldId id="400" r:id="rId44"/>
    <p:sldId id="442" r:id="rId45"/>
    <p:sldId id="376" r:id="rId46"/>
    <p:sldId id="446" r:id="rId47"/>
    <p:sldId id="374" r:id="rId48"/>
    <p:sldId id="375" r:id="rId49"/>
    <p:sldId id="429" r:id="rId50"/>
    <p:sldId id="430" r:id="rId51"/>
    <p:sldId id="434" r:id="rId52"/>
    <p:sldId id="435" r:id="rId53"/>
    <p:sldId id="436" r:id="rId54"/>
    <p:sldId id="443" r:id="rId55"/>
    <p:sldId id="494" r:id="rId56"/>
    <p:sldId id="377" r:id="rId57"/>
  </p:sldIdLst>
  <p:sldSz cx="12192000" cy="6858000"/>
  <p:notesSz cx="7010400" cy="9296400"/>
  <p:custDataLst>
    <p:tags r:id="rId60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56EB953-E18D-ACDC-989C-9AD93198CEE1}" name="Colvard, Cameron J." initials="CCJ" userId="Colvard, Cameron J." providerId="None"/>
  <p188:author id="{B69A2562-516C-510E-C020-4846ACD2A66F}" name="William Altman" initials="WA" userId="672c3f7d37cea9f0" providerId="Windows Live"/>
  <p188:author id="{FD4AC6B1-FCE9-6FC9-D83D-ACF3C485511C}" name="Mike Aamodt" initials="MA" userId="S::maamodt@dciconsult.com::fe16b82d-2592-4196-a810-e9a2d16244bf" providerId="AD"/>
  <p188:author id="{9B45DBD3-C8BE-B5F3-A66D-8A4FDE20283D}" name="Copyeditor" initials="HJ" userId="Copyeditor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riola, Courtney A" initials="TCA" lastIdx="1" clrIdx="0">
    <p:extLst>
      <p:ext uri="{19B8F6BF-5375-455C-9EA6-DF929625EA0E}">
        <p15:presenceInfo xmlns:p15="http://schemas.microsoft.com/office/powerpoint/2012/main" userId="S-1-5-21-4027829005-1107895287-290554039-156439" providerId="AD"/>
      </p:ext>
    </p:extLst>
  </p:cmAuthor>
  <p:cmAuthor id="2" name="Gabe Jolivet" initials="GJ" lastIdx="1" clrIdx="1">
    <p:extLst>
      <p:ext uri="{19B8F6BF-5375-455C-9EA6-DF929625EA0E}">
        <p15:presenceInfo xmlns:p15="http://schemas.microsoft.com/office/powerpoint/2012/main" userId="a7c296863622742d" providerId="Windows Live"/>
      </p:ext>
    </p:extLst>
  </p:cmAuthor>
  <p:cmAuthor id="3" name="Hickey, Emily G" initials="HEG" lastIdx="11" clrIdx="2">
    <p:extLst>
      <p:ext uri="{19B8F6BF-5375-455C-9EA6-DF929625EA0E}">
        <p15:presenceInfo xmlns:p15="http://schemas.microsoft.com/office/powerpoint/2012/main" userId="S::emily.hickey@cengage.com::cd1d9c19-894b-42fe-a42c-2436a7e88be7" providerId="AD"/>
      </p:ext>
    </p:extLst>
  </p:cmAuthor>
  <p:cmAuthor id="4" name="Hayden, Erika L" initials="HEL" lastIdx="2" clrIdx="3">
    <p:extLst>
      <p:ext uri="{19B8F6BF-5375-455C-9EA6-DF929625EA0E}">
        <p15:presenceInfo xmlns:p15="http://schemas.microsoft.com/office/powerpoint/2012/main" userId="S::erika.hayden@cengage.com::0e8239a3-29a9-4d6f-a02c-e61250c81e7e" providerId="AD"/>
      </p:ext>
    </p:extLst>
  </p:cmAuthor>
  <p:cmAuthor id="5" name="John Osterman" initials="JO" lastIdx="14" clrIdx="4">
    <p:extLst>
      <p:ext uri="{19B8F6BF-5375-455C-9EA6-DF929625EA0E}">
        <p15:presenceInfo xmlns:p15="http://schemas.microsoft.com/office/powerpoint/2012/main" userId="0b3b71ef1729290a" providerId="Windows Live"/>
      </p:ext>
    </p:extLst>
  </p:cmAuthor>
  <p:cmAuthor id="6" name="Tracy Cugini" initials="TC" lastIdx="5" clrIdx="5">
    <p:extLst>
      <p:ext uri="{19B8F6BF-5375-455C-9EA6-DF929625EA0E}">
        <p15:presenceInfo xmlns:p15="http://schemas.microsoft.com/office/powerpoint/2012/main" userId="9c40d86e5463d8b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4A78"/>
    <a:srgbClr val="006298"/>
    <a:srgbClr val="FF6300"/>
    <a:srgbClr val="E9255F"/>
    <a:srgbClr val="0098D4"/>
    <a:srgbClr val="00B8E7"/>
    <a:srgbClr val="81D0ED"/>
    <a:srgbClr val="F6B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340" autoAdjust="0"/>
    <p:restoredTop sz="86940" autoAdjust="0"/>
  </p:normalViewPr>
  <p:slideViewPr>
    <p:cSldViewPr snapToGrid="0" snapToObjects="1">
      <p:cViewPr varScale="1">
        <p:scale>
          <a:sx n="95" d="100"/>
          <a:sy n="95" d="100"/>
        </p:scale>
        <p:origin x="600" y="96"/>
      </p:cViewPr>
      <p:guideLst/>
    </p:cSldViewPr>
  </p:slideViewPr>
  <p:outlineViewPr>
    <p:cViewPr>
      <p:scale>
        <a:sx n="33" d="100"/>
        <a:sy n="33" d="100"/>
      </p:scale>
      <p:origin x="0" y="-2847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7" d="100"/>
          <a:sy n="87" d="100"/>
        </p:scale>
        <p:origin x="309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notesMaster" Target="notesMasters/notesMaster1.xml"/><Relationship Id="rId66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gs" Target="tags/tag1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E8AA413-85C6-40F2-B867-268CAAA7E377}" type="datetimeFigureOut">
              <a:rPr lang="en-US" smtClean="0"/>
              <a:t>10/31/2022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6767803E-66EE-42CE-8DFB-98553954E4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210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jpeg>
</file>

<file path=ppt/media/image16.jpeg>
</file>

<file path=ppt/media/image17.gif>
</file>

<file path=ppt/media/image18.png>
</file>

<file path=ppt/media/image19.png>
</file>

<file path=ppt/media/image2.png>
</file>

<file path=ppt/media/image20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86680D68-05FF-7942-990A-B21BB8E6CE33}" type="datetimeFigureOut">
              <a:rPr lang="en-US"/>
              <a:pPr>
                <a:defRPr/>
              </a:pPr>
              <a:t>10/31/2022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91CAE60C-72A0-D14D-8733-C13212F694AD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419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5235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Review objectives.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1CAE60C-72A0-D14D-8733-C13212F694AD}" type="slidenum">
              <a:rPr lang="en-US" smtClean="0"/>
              <a:pPr>
                <a:defRPr/>
              </a:pPr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876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" y="16"/>
            <a:ext cx="12191807" cy="68658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91187"/>
            <a:ext cx="10515600" cy="68402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867275" y="3619985"/>
            <a:ext cx="2457450" cy="597477"/>
          </a:xfrm>
        </p:spPr>
        <p:txBody>
          <a:bodyPr>
            <a:norm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pPr lvl="0"/>
            <a:r>
              <a:rPr lang="en-US" dirty="0"/>
              <a:t>Click to edit date</a:t>
            </a:r>
          </a:p>
        </p:txBody>
      </p:sp>
      <p:pic>
        <p:nvPicPr>
          <p:cNvPr id="9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61" y="6356350"/>
            <a:ext cx="1699425" cy="38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23890" y="6356350"/>
            <a:ext cx="8801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lang="en-US" sz="1400" b="0" i="0" u="none" strike="noStrike" baseline="0" smtClean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 dirty="0"/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1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6" y="1289684"/>
            <a:ext cx="10711543" cy="2750053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24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rgbClr val="000000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 dirty="0"/>
              <a:t>Click to add text here.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non. </a:t>
            </a:r>
            <a:r>
              <a:rPr lang="en-US" dirty="0" err="1"/>
              <a:t>Mauris</a:t>
            </a:r>
            <a:r>
              <a:rPr lang="en-US" dirty="0"/>
              <a:t> a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maecenas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.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nisi. </a:t>
            </a:r>
            <a:r>
              <a:rPr lang="en-US" dirty="0" err="1"/>
              <a:t>Mauris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vitae. </a:t>
            </a:r>
            <a:r>
              <a:rPr lang="en-US" dirty="0" err="1"/>
              <a:t>Consectetur</a:t>
            </a:r>
            <a:r>
              <a:rPr lang="en-US" dirty="0"/>
              <a:t> libero id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 </a:t>
            </a:r>
            <a:r>
              <a:rPr lang="en-US" dirty="0" err="1"/>
              <a:t>morbi</a:t>
            </a:r>
            <a:r>
              <a:rPr lang="en-US" dirty="0"/>
              <a:t> tempus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id </a:t>
            </a:r>
            <a:r>
              <a:rPr lang="en-US" dirty="0" err="1"/>
              <a:t>volutpat</a:t>
            </a:r>
            <a:r>
              <a:rPr lang="en-US" dirty="0"/>
              <a:t> lacus.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gravida cum </a:t>
            </a:r>
            <a:r>
              <a:rPr lang="en-US" dirty="0" err="1"/>
              <a:t>sociis</a:t>
            </a:r>
            <a:r>
              <a:rPr lang="en-US" dirty="0"/>
              <a:t>. Sed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ut.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740228" y="4846655"/>
            <a:ext cx="10711543" cy="825500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>
                <a:solidFill>
                  <a:srgbClr val="0062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Click to add caption to accompany content. Lorem ipsum dolor sit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amet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consectetur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adipiscing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elit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sed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do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eiusmod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tempor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incididunt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ut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labore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et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dolore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magna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aliqua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.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Viverra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vitae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congue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eu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consequat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ac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felis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donec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et.</a:t>
            </a:r>
          </a:p>
        </p:txBody>
      </p:sp>
      <p:sp>
        <p:nvSpPr>
          <p:cNvPr id="7" name="Footer">
            <a:extLst>
              <a:ext uri="{FF2B5EF4-FFF2-40B4-BE49-F238E27FC236}">
                <a16:creationId xmlns:a16="http://schemas.microsoft.com/office/drawing/2014/main" id="{4ABDB890-BCE4-4859-8BA2-B50A6B25F8D7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474805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33118" y="1619557"/>
            <a:ext cx="6477000" cy="4259263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7478972" y="4070657"/>
            <a:ext cx="3976406" cy="1808163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>
                <a:solidFill>
                  <a:srgbClr val="006298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Click to add caption to accompany content. Lorem ipsum dolor sit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amet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consectetur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adipiscing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elit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,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sed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do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eiusmod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tempor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incididunt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ut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labore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et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dolore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magna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aliqua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.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Viverra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vitae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congue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eu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consequat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ac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felis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donec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6298"/>
                </a:solidFill>
                <a:effectLst/>
                <a:uLnTx/>
                <a:uFillTx/>
                <a:latin typeface="Arial" charset="0"/>
                <a:ea typeface="Arial" charset="0"/>
                <a:cs typeface="Arial" charset="0"/>
              </a:rPr>
              <a:t> et.</a:t>
            </a:r>
          </a:p>
        </p:txBody>
      </p:sp>
      <p:sp>
        <p:nvSpPr>
          <p:cNvPr id="8" name="Footer">
            <a:extLst>
              <a:ext uri="{FF2B5EF4-FFF2-40B4-BE49-F238E27FC236}">
                <a16:creationId xmlns:a16="http://schemas.microsoft.com/office/drawing/2014/main" id="{DDBD60F0-9170-4439-948C-928DCB8B530F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871192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743576" y="1638300"/>
            <a:ext cx="10711543" cy="4394200"/>
          </a:xfrm>
        </p:spPr>
        <p:txBody>
          <a:bodyPr>
            <a:normAutofit/>
          </a:bodyPr>
          <a:lstStyle>
            <a:lvl1pPr marL="342900" indent="-342900">
              <a:buClr>
                <a:srgbClr val="004A78"/>
              </a:buClr>
              <a:buFont typeface="Arial" charset="0"/>
              <a:buChar char="•"/>
              <a:defRPr sz="2000">
                <a:solidFill>
                  <a:srgbClr val="000000"/>
                </a:solidFill>
              </a:defRPr>
            </a:lvl1pPr>
            <a:lvl2pPr marL="685800" marR="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FF6300"/>
              </a:buClr>
              <a:buSzTx/>
              <a:buFont typeface="Arial" charset="0"/>
              <a:buChar char="•"/>
              <a:tabLst/>
              <a:defRPr sz="2000" baseline="0"/>
            </a:lvl2pPr>
            <a:lvl3pPr marL="1143000" indent="-228600">
              <a:buClr>
                <a:srgbClr val="000000"/>
              </a:buClr>
              <a:buFont typeface="Arial" charset="0"/>
              <a:buChar char="•"/>
              <a:defRPr sz="2000"/>
            </a:lvl3pPr>
            <a:lvl4pPr marL="1600200" indent="-228600">
              <a:buClr>
                <a:srgbClr val="000000"/>
              </a:buClr>
              <a:buSzPct val="50000"/>
              <a:buFont typeface="Calibri" charset="0"/>
              <a:buChar char="▶"/>
              <a:defRPr sz="2000"/>
            </a:lvl4pPr>
            <a:lvl5pPr marL="2057400" indent="-228600">
              <a:buClr>
                <a:srgbClr val="000000"/>
              </a:buClr>
              <a:buFont typeface="Helvetica" charset="0"/>
              <a:buChar char="⁃"/>
              <a:defRPr sz="2000"/>
            </a:lvl5pPr>
          </a:lstStyle>
          <a:p>
            <a:pPr lvl="0"/>
            <a:r>
              <a:rPr lang="en-US" dirty="0"/>
              <a:t>Click to add text here.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non.</a:t>
            </a:r>
          </a:p>
          <a:p>
            <a:pPr lvl="0"/>
            <a:r>
              <a:rPr lang="en-US" dirty="0" err="1"/>
              <a:t>Mauris</a:t>
            </a:r>
            <a:r>
              <a:rPr lang="en-US" dirty="0"/>
              <a:t> a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maecenas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.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nisi. </a:t>
            </a:r>
            <a:r>
              <a:rPr lang="en-US" dirty="0" err="1"/>
              <a:t>Mauris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vitae.</a:t>
            </a:r>
          </a:p>
          <a:p>
            <a:pPr lvl="0"/>
            <a:r>
              <a:rPr lang="en-US" dirty="0" err="1"/>
              <a:t>Consectetur</a:t>
            </a:r>
            <a:r>
              <a:rPr lang="en-US" dirty="0"/>
              <a:t> libero id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 </a:t>
            </a:r>
            <a:r>
              <a:rPr lang="en-US" dirty="0" err="1"/>
              <a:t>morbi</a:t>
            </a:r>
            <a:r>
              <a:rPr lang="en-US" dirty="0"/>
              <a:t> tempus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id </a:t>
            </a:r>
            <a:r>
              <a:rPr lang="en-US" dirty="0" err="1"/>
              <a:t>volutpat</a:t>
            </a:r>
            <a:r>
              <a:rPr lang="en-US" dirty="0"/>
              <a:t> lacus.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gravida cum </a:t>
            </a:r>
            <a:r>
              <a:rPr lang="en-US" dirty="0" err="1"/>
              <a:t>sociis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ut.</a:t>
            </a:r>
            <a:endParaRPr lang="en-US" dirty="0"/>
          </a:p>
        </p:txBody>
      </p:sp>
      <p:sp>
        <p:nvSpPr>
          <p:cNvPr id="6" name="Footer">
            <a:extLst>
              <a:ext uri="{FF2B5EF4-FFF2-40B4-BE49-F238E27FC236}">
                <a16:creationId xmlns:a16="http://schemas.microsoft.com/office/drawing/2014/main" id="{35FF70E7-2C14-48FF-83CC-0D23EEA65C16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9058116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743576" y="1638300"/>
            <a:ext cx="10711543" cy="4394200"/>
          </a:xfrm>
        </p:spPr>
        <p:txBody>
          <a:bodyPr>
            <a:normAutofit/>
          </a:bodyPr>
          <a:lstStyle>
            <a:lvl1pPr marL="457200" indent="-457200">
              <a:buClr>
                <a:srgbClr val="004A78"/>
              </a:buClr>
              <a:buFont typeface="+mj-lt"/>
              <a:buAutoNum type="arabicPeriod"/>
              <a:defRPr sz="2000">
                <a:solidFill>
                  <a:srgbClr val="000000"/>
                </a:solidFill>
              </a:defRPr>
            </a:lvl1pPr>
            <a:lvl2pPr marL="457200" marR="0" indent="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6298"/>
              </a:buClr>
              <a:buSzTx/>
              <a:buFont typeface="Arial" charset="0"/>
              <a:buNone/>
              <a:tabLst/>
              <a:defRPr sz="2000" baseline="0"/>
            </a:lvl2pPr>
            <a:lvl3pPr marL="1143000" indent="-228600">
              <a:buClr>
                <a:srgbClr val="000000"/>
              </a:buClr>
              <a:buFont typeface="Arial" charset="0"/>
              <a:buChar char="•"/>
              <a:defRPr sz="2000"/>
            </a:lvl3pPr>
            <a:lvl4pPr marL="1600200" indent="-228600">
              <a:buClr>
                <a:srgbClr val="000000"/>
              </a:buClr>
              <a:buSzPct val="50000"/>
              <a:buFont typeface="Calibri" charset="0"/>
              <a:buChar char="▶"/>
              <a:defRPr sz="2000"/>
            </a:lvl4pPr>
            <a:lvl5pPr marL="2057400" indent="-228600">
              <a:buClr>
                <a:srgbClr val="000000"/>
              </a:buClr>
              <a:buFont typeface="Helvetica" charset="0"/>
              <a:buChar char="⁃"/>
              <a:defRPr sz="2000"/>
            </a:lvl5pPr>
          </a:lstStyle>
          <a:p>
            <a:pPr lvl="0"/>
            <a:r>
              <a:rPr lang="en-US" dirty="0"/>
              <a:t>Click to add text here.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non.</a:t>
            </a:r>
          </a:p>
          <a:p>
            <a:pPr lvl="0"/>
            <a:r>
              <a:rPr lang="en-US" dirty="0" err="1"/>
              <a:t>Mauris</a:t>
            </a:r>
            <a:r>
              <a:rPr lang="en-US" dirty="0"/>
              <a:t> a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maecenas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.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nisi. </a:t>
            </a:r>
            <a:r>
              <a:rPr lang="en-US" dirty="0" err="1"/>
              <a:t>Mauris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 vitae.</a:t>
            </a:r>
          </a:p>
          <a:p>
            <a:pPr lvl="0"/>
            <a:r>
              <a:rPr lang="en-US" dirty="0" err="1"/>
              <a:t>Consectetur</a:t>
            </a:r>
            <a:r>
              <a:rPr lang="en-US" dirty="0"/>
              <a:t> libero id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facilisi</a:t>
            </a:r>
            <a:r>
              <a:rPr lang="en-US" dirty="0"/>
              <a:t> </a:t>
            </a:r>
            <a:r>
              <a:rPr lang="en-US" dirty="0" err="1"/>
              <a:t>morbi</a:t>
            </a:r>
            <a:r>
              <a:rPr lang="en-US" dirty="0"/>
              <a:t> tempus </a:t>
            </a:r>
            <a:r>
              <a:rPr lang="en-US" dirty="0" err="1"/>
              <a:t>iaculis</a:t>
            </a:r>
            <a:r>
              <a:rPr lang="en-US" dirty="0"/>
              <a:t> </a:t>
            </a:r>
            <a:r>
              <a:rPr lang="en-US" dirty="0" err="1"/>
              <a:t>urna</a:t>
            </a:r>
            <a:r>
              <a:rPr lang="en-US" dirty="0"/>
              <a:t> id </a:t>
            </a:r>
            <a:r>
              <a:rPr lang="en-US" dirty="0" err="1"/>
              <a:t>volutpat</a:t>
            </a:r>
            <a:r>
              <a:rPr lang="en-US" dirty="0"/>
              <a:t> lacus.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nulla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</a:t>
            </a:r>
            <a:r>
              <a:rPr lang="en-US" dirty="0" err="1"/>
              <a:t>pellentesque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gravida cum </a:t>
            </a:r>
            <a:r>
              <a:rPr lang="en-US" dirty="0" err="1"/>
              <a:t>sociis</a:t>
            </a:r>
            <a:r>
              <a:rPr lang="en-US" dirty="0"/>
              <a:t>.</a:t>
            </a:r>
          </a:p>
          <a:p>
            <a:pPr lvl="0"/>
            <a:r>
              <a:rPr lang="en-US" dirty="0"/>
              <a:t>Sed </a:t>
            </a:r>
            <a:r>
              <a:rPr lang="en-US" dirty="0" err="1"/>
              <a:t>velit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ut.</a:t>
            </a:r>
            <a:endParaRPr lang="en-US" dirty="0"/>
          </a:p>
        </p:txBody>
      </p:sp>
      <p:sp>
        <p:nvSpPr>
          <p:cNvPr id="6" name="Footer">
            <a:extLst>
              <a:ext uri="{FF2B5EF4-FFF2-40B4-BE49-F238E27FC236}">
                <a16:creationId xmlns:a16="http://schemas.microsoft.com/office/drawing/2014/main" id="{2A039E75-6BB5-4168-970E-C56DF1055ADE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7342647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743576" y="1638300"/>
            <a:ext cx="10711543" cy="4394200"/>
          </a:xfrm>
        </p:spPr>
        <p:txBody>
          <a:bodyPr>
            <a:normAutofit/>
          </a:bodyPr>
          <a:lstStyle>
            <a:lvl1pPr marL="342900" indent="-342900">
              <a:buClr>
                <a:srgbClr val="004A78"/>
              </a:buClr>
              <a:buFont typeface="Arial" charset="0"/>
              <a:buChar char="•"/>
              <a:defRPr sz="2000">
                <a:solidFill>
                  <a:srgbClr val="004A78"/>
                </a:solidFill>
              </a:defRPr>
            </a:lvl1pPr>
            <a:lvl2pPr marL="685800" marR="0" indent="-228600" algn="l" defTabSz="914400" rtl="0" eaLnBrk="1" fontAlgn="base" latinLnBrk="0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Clr>
                <a:srgbClr val="006298"/>
              </a:buClr>
              <a:buSzTx/>
              <a:buFont typeface="Arial" charset="0"/>
              <a:buChar char="•"/>
              <a:tabLst/>
              <a:defRPr sz="2000" baseline="0"/>
            </a:lvl2pPr>
            <a:lvl3pPr marL="1143000" indent="-228600">
              <a:buClr>
                <a:srgbClr val="000000"/>
              </a:buClr>
              <a:buFont typeface="Arial" charset="0"/>
              <a:buChar char="•"/>
              <a:defRPr sz="2000"/>
            </a:lvl3pPr>
            <a:lvl4pPr marL="1600200" indent="-228600">
              <a:buClr>
                <a:srgbClr val="000000"/>
              </a:buClr>
              <a:buSzPct val="50000"/>
              <a:buFont typeface="Calibri" charset="0"/>
              <a:buChar char="▶"/>
              <a:defRPr sz="2000"/>
            </a:lvl4pPr>
            <a:lvl5pPr marL="2057400" indent="-228600">
              <a:buClr>
                <a:srgbClr val="000000"/>
              </a:buClr>
              <a:buFont typeface="Helvetica" charset="0"/>
              <a:buChar char="⁃"/>
              <a:defRPr sz="2000"/>
            </a:lvl5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">
            <a:extLst>
              <a:ext uri="{FF2B5EF4-FFF2-40B4-BE49-F238E27FC236}">
                <a16:creationId xmlns:a16="http://schemas.microsoft.com/office/drawing/2014/main" id="{5B67C259-33C9-42AE-A8DC-0AB862B285D0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0"/>
          </p:nvPr>
        </p:nvSpPr>
        <p:spPr>
          <a:xfrm>
            <a:off x="1895522" y="2019868"/>
            <a:ext cx="8128000" cy="3380095"/>
          </a:xfrm>
        </p:spPr>
        <p:txBody>
          <a:bodyPr/>
          <a:lstStyle/>
          <a:p>
            <a:r>
              <a:rPr lang="en-US" dirty="0"/>
              <a:t>Click icon to add table</a:t>
            </a:r>
          </a:p>
        </p:txBody>
      </p:sp>
      <p:sp>
        <p:nvSpPr>
          <p:cNvPr id="6" name="Footer">
            <a:extLst>
              <a:ext uri="{FF2B5EF4-FFF2-40B4-BE49-F238E27FC236}">
                <a16:creationId xmlns:a16="http://schemas.microsoft.com/office/drawing/2014/main" id="{B18C9765-7622-45D3-A627-600EBA9EFCD1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7640349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" y="16"/>
            <a:ext cx="12191807" cy="6865874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>
          <a:xfrm>
            <a:off x="5158065" y="3083849"/>
            <a:ext cx="5943392" cy="1343006"/>
          </a:xfrm>
        </p:spPr>
        <p:txBody>
          <a:bodyPr anchor="ctr">
            <a:noAutofit/>
          </a:bodyPr>
          <a:lstStyle>
            <a:lvl1pPr marL="0" indent="0" algn="l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2pPr>
            <a:lvl3pPr marL="9144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3pPr>
            <a:lvl4pPr marL="13716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4pPr>
          </a:lstStyle>
          <a:p>
            <a:pPr lvl="0"/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158065" y="2006622"/>
            <a:ext cx="5045478" cy="867221"/>
          </a:xfrm>
        </p:spPr>
        <p:txBody>
          <a:bodyPr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246063" y="314482"/>
            <a:ext cx="3343275" cy="431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61" y="6356350"/>
            <a:ext cx="1699425" cy="38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23890" y="6356350"/>
            <a:ext cx="8801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lang="en-US" sz="1400" b="0" i="0" u="none" strike="noStrike" baseline="0" smtClean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 dirty="0"/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2909661" y="6356350"/>
            <a:ext cx="8815898" cy="365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02780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8F69C82-D253-47F4-8C5C-9DB928288D3F}"/>
              </a:ext>
            </a:extLst>
          </p:cNvPr>
          <p:cNvCxnSpPr/>
          <p:nvPr userDrawn="1"/>
        </p:nvCxnSpPr>
        <p:spPr>
          <a:xfrm>
            <a:off x="609600" y="1524000"/>
            <a:ext cx="965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9416"/>
            <a:ext cx="9652000" cy="4846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EFA27-4BE5-4549-B8AD-245C3956616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2017 Cengage Learning.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7441695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A4C4C06-A626-400F-A4CD-726D99F09F97}"/>
              </a:ext>
            </a:extLst>
          </p:cNvPr>
          <p:cNvCxnSpPr/>
          <p:nvPr userDrawn="1"/>
        </p:nvCxnSpPr>
        <p:spPr>
          <a:xfrm>
            <a:off x="609600" y="1524000"/>
            <a:ext cx="965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20040"/>
            <a:ext cx="9656064" cy="1143000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4693920" cy="4525963"/>
          </a:xfrm>
          <a:prstGeom prst="rect">
            <a:avLst/>
          </a:prstGeo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71744" y="1600201"/>
            <a:ext cx="4693920" cy="4525963"/>
          </a:xfrm>
          <a:prstGeom prst="rect">
            <a:avLst/>
          </a:prstGeo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5E82BD7-17AB-4C14-985C-5B32F554978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313517" y="6477001"/>
            <a:ext cx="7744883" cy="3079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© 2017 Cengage Learning.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586539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i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" y="16"/>
            <a:ext cx="12191807" cy="686587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096122"/>
            <a:ext cx="10515600" cy="67210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61" y="6356350"/>
            <a:ext cx="1699425" cy="38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Footer">
            <a:extLst>
              <a:ext uri="{FF2B5EF4-FFF2-40B4-BE49-F238E27FC236}">
                <a16:creationId xmlns:a16="http://schemas.microsoft.com/office/drawing/2014/main" id="{CA2118CB-3A87-46EE-9BD2-4C83F2648DD0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838174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2" y="16"/>
            <a:ext cx="12191807" cy="6865874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3996910" y="3112899"/>
            <a:ext cx="3297426" cy="618014"/>
          </a:xfrm>
        </p:spPr>
        <p:txBody>
          <a:bodyPr anchor="b">
            <a:noAutofit/>
          </a:bodyPr>
          <a:lstStyle>
            <a:lvl1pPr marL="0" indent="0" algn="l">
              <a:buNone/>
              <a:defRPr sz="36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2pPr>
            <a:lvl3pPr marL="9144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3pPr>
            <a:lvl4pPr marL="1371600" indent="0" algn="ctr">
              <a:buNone/>
              <a:defRPr>
                <a:latin typeface="Summer Font" charset="0"/>
                <a:ea typeface="Summer Font" charset="0"/>
                <a:cs typeface="Summer Font" charset="0"/>
              </a:defRPr>
            </a:lvl4pPr>
          </a:lstStyle>
          <a:p>
            <a:pPr lvl="0"/>
            <a:r>
              <a:rPr lang="en-US" dirty="0"/>
              <a:t>Chapter 1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96910" y="4035474"/>
            <a:ext cx="6402684" cy="67210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246063" y="314482"/>
            <a:ext cx="3343275" cy="431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61" y="6356350"/>
            <a:ext cx="1699425" cy="38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23890" y="6356350"/>
            <a:ext cx="8801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lang="en-US" sz="1400" b="0" i="0" u="none" strike="noStrike" baseline="0" smtClean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en-US" dirty="0"/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617780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25214"/>
            <a:ext cx="10515600" cy="1139840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"/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6" y="1289684"/>
            <a:ext cx="10711543" cy="4801400"/>
          </a:xfrm>
        </p:spPr>
        <p:txBody>
          <a:bodyPr>
            <a:noAutofit/>
          </a:bodyPr>
          <a:lstStyle>
            <a:lvl1pPr marL="457200" indent="-457200" algn="l">
              <a:lnSpc>
                <a:spcPct val="100000"/>
              </a:lnSpc>
              <a:spcBef>
                <a:spcPts val="624"/>
              </a:spcBef>
              <a:buClr>
                <a:srgbClr val="004A78"/>
              </a:buClr>
              <a:buFont typeface="Arial" panose="020B0604020202020204" pitchFamily="34" charset="0"/>
              <a:buChar char="•"/>
              <a:defRPr sz="2600" b="0" i="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00113" indent="-442913">
              <a:lnSpc>
                <a:spcPct val="100000"/>
              </a:lnSpc>
              <a:spcBef>
                <a:spcPts val="624"/>
              </a:spcBef>
              <a:buClr>
                <a:srgbClr val="004A78"/>
              </a:buClr>
              <a:buFontTx/>
              <a:buChar char="–"/>
              <a:defRPr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50963" indent="-436563">
              <a:lnSpc>
                <a:spcPct val="100000"/>
              </a:lnSpc>
              <a:spcBef>
                <a:spcPts val="624"/>
              </a:spcBef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 dirty="0"/>
              <a:t> </a:t>
            </a:r>
          </a:p>
          <a:p>
            <a:pPr lvl="1"/>
            <a:r>
              <a:rPr lang="en-US" dirty="0"/>
              <a:t> </a:t>
            </a:r>
          </a:p>
          <a:p>
            <a:pPr lvl="2"/>
            <a:r>
              <a:rPr lang="en-US" dirty="0"/>
              <a:t> </a:t>
            </a:r>
          </a:p>
        </p:txBody>
      </p:sp>
      <p:sp>
        <p:nvSpPr>
          <p:cNvPr id="5" name="Footer"/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2391904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7" y="1289684"/>
            <a:ext cx="4606346" cy="4469766"/>
          </a:xfrm>
        </p:spPr>
        <p:txBody>
          <a:bodyPr>
            <a:noAutofit/>
          </a:bodyPr>
          <a:lstStyle>
            <a:lvl1pPr marL="457200" indent="-457200" algn="l">
              <a:lnSpc>
                <a:spcPct val="100000"/>
              </a:lnSpc>
              <a:spcBef>
                <a:spcPts val="624"/>
              </a:spcBef>
              <a:buClr>
                <a:srgbClr val="004A78"/>
              </a:buClr>
              <a:buFont typeface="Arial" panose="020B0604020202020204" pitchFamily="34" charset="0"/>
              <a:buChar char="•"/>
              <a:defRPr sz="2600" b="0" i="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00113" indent="-442913">
              <a:lnSpc>
                <a:spcPct val="100000"/>
              </a:lnSpc>
              <a:spcBef>
                <a:spcPts val="624"/>
              </a:spcBef>
              <a:buClr>
                <a:srgbClr val="004A78"/>
              </a:buClr>
              <a:buFontTx/>
              <a:buChar char="–"/>
              <a:defRPr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50963" indent="-436563">
              <a:lnSpc>
                <a:spcPct val="100000"/>
              </a:lnSpc>
              <a:spcBef>
                <a:spcPts val="624"/>
              </a:spcBef>
              <a:buFont typeface="Arial" panose="020B0604020202020204" pitchFamily="34" charset="0"/>
              <a:buChar char="•"/>
              <a:defRPr sz="220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 dirty="0"/>
              <a:t> </a:t>
            </a:r>
          </a:p>
          <a:p>
            <a:pPr lvl="1"/>
            <a:r>
              <a:rPr lang="en-US" dirty="0"/>
              <a:t> </a:t>
            </a:r>
          </a:p>
          <a:p>
            <a:pPr lvl="2"/>
            <a:r>
              <a:rPr lang="en-US" dirty="0"/>
              <a:t> 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4AC64EA-E45E-46E1-8878-A8090FD2BC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13425" y="1289050"/>
            <a:ext cx="2947988" cy="104457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06887FB-11B5-4192-974F-6BDF05B1BC6B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13425" y="2586038"/>
            <a:ext cx="5540375" cy="1466850"/>
          </a:xfrm>
        </p:spPr>
        <p:txBody>
          <a:bodyPr/>
          <a:lstStyle>
            <a:lvl1pPr marL="457200" indent="-457200">
              <a:lnSpc>
                <a:spcPct val="100000"/>
              </a:lnSpc>
              <a:spcBef>
                <a:spcPts val="624"/>
              </a:spcBef>
              <a:buClr>
                <a:srgbClr val="004A78"/>
              </a:buClr>
              <a:buFont typeface="Arial" panose="020B0604020202020204" pitchFamily="34" charset="0"/>
              <a:buChar char="•"/>
              <a:defRPr sz="2600"/>
            </a:lvl1pPr>
            <a:lvl2pPr marL="900113" indent="-442913">
              <a:lnSpc>
                <a:spcPct val="100000"/>
              </a:lnSpc>
              <a:spcBef>
                <a:spcPts val="624"/>
              </a:spcBef>
              <a:buFont typeface="Arial" panose="020B0604020202020204" pitchFamily="34" charset="0"/>
              <a:buChar char="–"/>
              <a:defRPr>
                <a:solidFill>
                  <a:srgbClr val="000000"/>
                </a:solidFill>
              </a:defRPr>
            </a:lvl2pPr>
            <a:lvl3pPr marL="1350963" indent="-436563">
              <a:lnSpc>
                <a:spcPct val="100000"/>
              </a:lnSpc>
              <a:spcBef>
                <a:spcPts val="624"/>
              </a:spcBef>
              <a:buClr>
                <a:srgbClr val="000000"/>
              </a:buClr>
              <a:defRPr sz="2200"/>
            </a:lvl3pPr>
            <a:lvl4pPr>
              <a:lnSpc>
                <a:spcPct val="100000"/>
              </a:lnSpc>
              <a:spcBef>
                <a:spcPts val="624"/>
              </a:spcBef>
              <a:defRPr/>
            </a:lvl4pPr>
            <a:lvl5pPr>
              <a:lnSpc>
                <a:spcPct val="100000"/>
              </a:lnSpc>
              <a:spcBef>
                <a:spcPts val="624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IN" dirty="0"/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85D68D0F-FEED-448D-92AA-47F2157AC366}"/>
              </a:ext>
            </a:extLst>
          </p:cNvPr>
          <p:cNvSpPr>
            <a:spLocks noGrp="1"/>
          </p:cNvSpPr>
          <p:nvPr>
            <p:ph type="tbl" sz="quarter" idx="18"/>
          </p:nvPr>
        </p:nvSpPr>
        <p:spPr>
          <a:xfrm>
            <a:off x="9785350" y="4524375"/>
            <a:ext cx="1568450" cy="123507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1198C3D-EC18-49DC-8652-F8FF8956B73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813425" y="4421188"/>
            <a:ext cx="2947988" cy="1235075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73BF274D-3E01-4493-9732-9D9AFAD99F5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27775" y="5427663"/>
            <a:ext cx="1060450" cy="842962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1F6C963-EA46-4D15-BB70-E37D820EE55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902575" y="5427663"/>
            <a:ext cx="1211263" cy="946150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11" name="Footer">
            <a:extLst>
              <a:ext uri="{FF2B5EF4-FFF2-40B4-BE49-F238E27FC236}">
                <a16:creationId xmlns:a16="http://schemas.microsoft.com/office/drawing/2014/main" id="{0C40D683-DA87-4A87-A5E3-C893E1A200DC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21383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s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4" y="1290690"/>
            <a:ext cx="10711543" cy="348047"/>
          </a:xfrm>
        </p:spPr>
        <p:txBody>
          <a:bodyPr>
            <a:noAutofit/>
          </a:bodyPr>
          <a:lstStyle>
            <a:lvl1pPr marL="0" indent="0" algn="l">
              <a:buNone/>
              <a:defRPr sz="2400" b="1" i="0" baseline="0">
                <a:solidFill>
                  <a:srgbClr val="006298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11" name="Text Placeholder 5"/>
          <p:cNvSpPr>
            <a:spLocks noGrp="1"/>
          </p:cNvSpPr>
          <p:nvPr>
            <p:ph type="body" sz="quarter" idx="18" hasCustomPrompt="1"/>
          </p:nvPr>
        </p:nvSpPr>
        <p:spPr>
          <a:xfrm>
            <a:off x="740228" y="1737343"/>
            <a:ext cx="10711543" cy="1462674"/>
          </a:xfrm>
        </p:spPr>
        <p:txBody>
          <a:bodyPr>
            <a:noAutofit/>
          </a:bodyPr>
          <a:lstStyle>
            <a:lvl1pPr marL="342900" indent="-342900" algn="l">
              <a:buFont typeface="Arial" panose="020B0604020202020204" pitchFamily="34" charset="0"/>
              <a:buChar char="•"/>
              <a:defRPr sz="24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Clr>
                <a:srgbClr val="000000"/>
              </a:buClr>
              <a:buFont typeface="Arial" panose="020B0604020202020204" pitchFamily="34" charset="0"/>
              <a:buNone/>
              <a:defRPr>
                <a:solidFill>
                  <a:srgbClr val="000000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 dirty="0"/>
              <a:t>Click to add text here.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non. </a:t>
            </a:r>
            <a:r>
              <a:rPr lang="en-US" dirty="0" err="1"/>
              <a:t>Mauris</a:t>
            </a:r>
            <a:r>
              <a:rPr lang="en-US" dirty="0"/>
              <a:t> a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maecenas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. Sed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7" hasCustomPrompt="1"/>
          </p:nvPr>
        </p:nvSpPr>
        <p:spPr>
          <a:xfrm>
            <a:off x="743573" y="3389727"/>
            <a:ext cx="10711543" cy="348047"/>
          </a:xfrm>
        </p:spPr>
        <p:txBody>
          <a:bodyPr>
            <a:noAutofit/>
          </a:bodyPr>
          <a:lstStyle>
            <a:lvl1pPr marL="0" indent="0" algn="l">
              <a:buNone/>
              <a:defRPr sz="2400" b="1" i="0" baseline="0">
                <a:solidFill>
                  <a:srgbClr val="006298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 dirty="0"/>
              <a:t>Section Header</a:t>
            </a:r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743572" y="3856204"/>
            <a:ext cx="10711543" cy="1462674"/>
          </a:xfrm>
        </p:spPr>
        <p:txBody>
          <a:bodyPr>
            <a:noAutofit/>
          </a:bodyPr>
          <a:lstStyle>
            <a:lvl1pPr marL="0" indent="0" algn="l">
              <a:buNone/>
              <a:defRPr sz="2400" b="0" i="0" baseline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2pPr>
            <a:lvl3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3pPr>
            <a:lvl4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>
              <a:defRPr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</a:lstStyle>
          <a:p>
            <a:pPr lvl="0"/>
            <a:r>
              <a:rPr lang="en-US" dirty="0"/>
              <a:t>Click to add text here. 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Faucibus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eget</a:t>
            </a:r>
            <a:r>
              <a:rPr lang="en-US" dirty="0"/>
              <a:t> </a:t>
            </a:r>
            <a:r>
              <a:rPr lang="en-US" dirty="0" err="1"/>
              <a:t>nullam</a:t>
            </a:r>
            <a:r>
              <a:rPr lang="en-US" dirty="0"/>
              <a:t> non. </a:t>
            </a:r>
            <a:r>
              <a:rPr lang="en-US" dirty="0" err="1"/>
              <a:t>Mauris</a:t>
            </a:r>
            <a:r>
              <a:rPr lang="en-US" dirty="0"/>
              <a:t> a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maecenas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ornare</a:t>
            </a:r>
            <a:r>
              <a:rPr lang="en-US" dirty="0"/>
              <a:t>.</a:t>
            </a:r>
          </a:p>
        </p:txBody>
      </p:sp>
      <p:sp>
        <p:nvSpPr>
          <p:cNvPr id="12" name="Footer">
            <a:extLst>
              <a:ext uri="{FF2B5EF4-FFF2-40B4-BE49-F238E27FC236}">
                <a16:creationId xmlns:a16="http://schemas.microsoft.com/office/drawing/2014/main" id="{CD29F75D-E06A-4ECD-9B04-E3B1F031FF30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879366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743576" y="1579015"/>
            <a:ext cx="5084468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6" y="2202774"/>
            <a:ext cx="5084468" cy="3953578"/>
          </a:xfrm>
        </p:spPr>
        <p:txBody>
          <a:bodyPr>
            <a:normAutofit/>
          </a:bodyPr>
          <a:lstStyle>
            <a:lvl1pPr marL="0" indent="0">
              <a:buClr>
                <a:srgbClr val="004A78"/>
              </a:buClr>
              <a:buFont typeface="Arial" charset="0"/>
              <a:buNone/>
              <a:defRPr sz="1800">
                <a:solidFill>
                  <a:srgbClr val="000000"/>
                </a:solidFill>
              </a:defRPr>
            </a:lvl1pPr>
            <a:lvl2pPr marL="457200" indent="0">
              <a:buClr>
                <a:srgbClr val="004A78"/>
              </a:buClr>
              <a:buFont typeface="Arial" charset="0"/>
              <a:buNone/>
              <a:defRPr sz="1800">
                <a:solidFill>
                  <a:srgbClr val="000000"/>
                </a:solidFill>
              </a:defRPr>
            </a:lvl2pPr>
            <a:lvl3pPr marL="1143000" indent="-228600">
              <a:buClr>
                <a:srgbClr val="004A78"/>
              </a:buClr>
              <a:buFont typeface="Arial" charset="0"/>
              <a:buChar char="•"/>
              <a:defRPr sz="1800">
                <a:solidFill>
                  <a:srgbClr val="000000"/>
                </a:solidFill>
              </a:defRPr>
            </a:lvl3pPr>
            <a:lvl4pPr marL="1600200" indent="-228600">
              <a:buClr>
                <a:srgbClr val="004A78"/>
              </a:buClr>
              <a:buFont typeface="Arial" charset="0"/>
              <a:buChar char="•"/>
              <a:defRPr sz="1800">
                <a:solidFill>
                  <a:srgbClr val="000000"/>
                </a:solidFill>
              </a:defRPr>
            </a:lvl4pPr>
            <a:lvl5pPr marL="2057400" indent="-228600">
              <a:buClr>
                <a:srgbClr val="004A78"/>
              </a:buClr>
              <a:buFont typeface="Arial" charset="0"/>
              <a:buChar char="•"/>
              <a:defRPr sz="18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Viverra</a:t>
            </a:r>
            <a:r>
              <a:rPr lang="en-US" dirty="0"/>
              <a:t> vitae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ac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donec</a:t>
            </a:r>
            <a:r>
              <a:rPr lang="en-US" dirty="0"/>
              <a:t> et.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</a:t>
            </a:r>
            <a:r>
              <a:rPr lang="en-US" dirty="0" err="1"/>
              <a:t>nascetur</a:t>
            </a:r>
            <a:r>
              <a:rPr lang="en-US" dirty="0"/>
              <a:t>. Massa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pretium</a:t>
            </a:r>
            <a:r>
              <a:rPr lang="en-US" dirty="0"/>
              <a:t> </a:t>
            </a:r>
            <a:r>
              <a:rPr lang="en-US" dirty="0" err="1"/>
              <a:t>fusce</a:t>
            </a:r>
            <a:r>
              <a:rPr lang="en-US" dirty="0"/>
              <a:t> id </a:t>
            </a:r>
            <a:r>
              <a:rPr lang="en-US" dirty="0" err="1"/>
              <a:t>velit</a:t>
            </a:r>
            <a:r>
              <a:rPr lang="en-US" dirty="0"/>
              <a:t>.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In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nisi porta lorem. </a:t>
            </a:r>
            <a:r>
              <a:rPr lang="en-US" dirty="0" err="1"/>
              <a:t>Fermentum</a:t>
            </a:r>
            <a:r>
              <a:rPr lang="en-US" dirty="0"/>
              <a:t> et </a:t>
            </a:r>
            <a:r>
              <a:rPr lang="en-US" dirty="0" err="1"/>
              <a:t>sollicitudin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. </a:t>
            </a:r>
            <a:r>
              <a:rPr lang="en-US" dirty="0" err="1"/>
              <a:t>Nec</a:t>
            </a:r>
            <a:r>
              <a:rPr lang="en-US" dirty="0"/>
              <a:t> dui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.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id </a:t>
            </a:r>
            <a:r>
              <a:rPr lang="en-US" dirty="0" err="1"/>
              <a:t>venenatis</a:t>
            </a:r>
            <a:r>
              <a:rPr lang="en-US" dirty="0"/>
              <a:t> a </a:t>
            </a:r>
            <a:r>
              <a:rPr lang="en-US" dirty="0" err="1"/>
              <a:t>condimentum</a:t>
            </a:r>
            <a:r>
              <a:rPr lang="en-US" dirty="0"/>
              <a:t>. Non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vel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.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20"/>
          </p:nvPr>
        </p:nvSpPr>
        <p:spPr>
          <a:xfrm>
            <a:off x="6370651" y="1579015"/>
            <a:ext cx="5084468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370651" y="2202774"/>
            <a:ext cx="5084468" cy="3953578"/>
          </a:xfrm>
        </p:spPr>
        <p:txBody>
          <a:bodyPr>
            <a:normAutofit/>
          </a:bodyPr>
          <a:lstStyle>
            <a:lvl1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1pPr>
            <a:lvl2pPr marL="685800" indent="-228600">
              <a:buClr>
                <a:srgbClr val="004A78"/>
              </a:buClr>
              <a:buFontTx/>
              <a:buChar char="‒"/>
              <a:defRPr sz="1800">
                <a:solidFill>
                  <a:srgbClr val="000000"/>
                </a:solidFill>
              </a:defRPr>
            </a:lvl2pPr>
            <a:lvl3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3pPr>
            <a:lvl4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4pPr>
            <a:lvl5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Viverra</a:t>
            </a:r>
            <a:r>
              <a:rPr lang="en-US" dirty="0"/>
              <a:t> vitae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ac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donec</a:t>
            </a:r>
            <a:r>
              <a:rPr lang="en-US" dirty="0"/>
              <a:t> et.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</a:t>
            </a:r>
            <a:r>
              <a:rPr lang="en-US" dirty="0" err="1"/>
              <a:t>nascetur</a:t>
            </a:r>
            <a:r>
              <a:rPr lang="en-US" dirty="0"/>
              <a:t>. Massa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pretium</a:t>
            </a:r>
            <a:r>
              <a:rPr lang="en-US" dirty="0"/>
              <a:t> </a:t>
            </a:r>
            <a:r>
              <a:rPr lang="en-US" dirty="0" err="1"/>
              <a:t>fusce</a:t>
            </a:r>
            <a:r>
              <a:rPr lang="en-US" dirty="0"/>
              <a:t> id </a:t>
            </a:r>
            <a:r>
              <a:rPr lang="en-US" dirty="0" err="1"/>
              <a:t>velit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in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. In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euismod</a:t>
            </a:r>
            <a:r>
              <a:rPr lang="en-US" dirty="0"/>
              <a:t> nisi porta lorem. </a:t>
            </a:r>
            <a:r>
              <a:rPr lang="en-US" dirty="0" err="1"/>
              <a:t>Fermentum</a:t>
            </a:r>
            <a:r>
              <a:rPr lang="en-US" dirty="0"/>
              <a:t> et </a:t>
            </a:r>
            <a:r>
              <a:rPr lang="en-US" dirty="0" err="1"/>
              <a:t>sollicitudin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</a:t>
            </a:r>
            <a:r>
              <a:rPr lang="en-US" dirty="0" err="1"/>
              <a:t>phasellus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. </a:t>
            </a:r>
            <a:r>
              <a:rPr lang="en-US" dirty="0" err="1"/>
              <a:t>Nec</a:t>
            </a:r>
            <a:r>
              <a:rPr lang="en-US" dirty="0"/>
              <a:t> dui </a:t>
            </a:r>
            <a:r>
              <a:rPr lang="en-US" dirty="0" err="1"/>
              <a:t>nunc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.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condimentum</a:t>
            </a:r>
            <a:r>
              <a:rPr lang="en-US" dirty="0"/>
              <a:t> id </a:t>
            </a:r>
            <a:r>
              <a:rPr lang="en-US" dirty="0" err="1"/>
              <a:t>venenatis</a:t>
            </a:r>
            <a:r>
              <a:rPr lang="en-US" dirty="0"/>
              <a:t> a </a:t>
            </a:r>
            <a:r>
              <a:rPr lang="en-US" dirty="0" err="1"/>
              <a:t>condimentum</a:t>
            </a:r>
            <a:r>
              <a:rPr lang="en-US" dirty="0"/>
              <a:t>. Non </a:t>
            </a:r>
            <a:r>
              <a:rPr lang="en-US" dirty="0" err="1"/>
              <a:t>enim</a:t>
            </a:r>
            <a:r>
              <a:rPr lang="en-US" dirty="0"/>
              <a:t>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elementum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leo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fringilla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ullamcorper</a:t>
            </a:r>
            <a:r>
              <a:rPr lang="en-US" dirty="0"/>
              <a:t>.</a:t>
            </a:r>
          </a:p>
        </p:txBody>
      </p:sp>
      <p:sp>
        <p:nvSpPr>
          <p:cNvPr id="9" name="Footer">
            <a:extLst>
              <a:ext uri="{FF2B5EF4-FFF2-40B4-BE49-F238E27FC236}">
                <a16:creationId xmlns:a16="http://schemas.microsoft.com/office/drawing/2014/main" id="{06C6B1DF-8458-4908-83A8-6ECD4F32B168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743576" y="1579015"/>
            <a:ext cx="3300402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743576" y="2202774"/>
            <a:ext cx="3300402" cy="3953578"/>
          </a:xfrm>
        </p:spPr>
        <p:txBody>
          <a:bodyPr>
            <a:normAutofit/>
          </a:bodyPr>
          <a:lstStyle>
            <a:lvl1pPr marL="0" indent="0">
              <a:buClr>
                <a:srgbClr val="004A78"/>
              </a:buClr>
              <a:buFont typeface="Arial" panose="020B0604020202020204" pitchFamily="34" charset="0"/>
              <a:buNone/>
              <a:defRPr sz="1800">
                <a:solidFill>
                  <a:srgbClr val="000000"/>
                </a:solidFill>
              </a:defRPr>
            </a:lvl1pPr>
            <a:lvl2pPr marL="685800" indent="-228600">
              <a:buFontTx/>
              <a:buChar char="‒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Viverra</a:t>
            </a:r>
            <a:r>
              <a:rPr lang="en-US" dirty="0"/>
              <a:t> vitae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ac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donec</a:t>
            </a:r>
            <a:r>
              <a:rPr lang="en-US" dirty="0"/>
              <a:t> et.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</a:t>
            </a:r>
            <a:r>
              <a:rPr lang="en-US" dirty="0" err="1"/>
              <a:t>nascetur</a:t>
            </a:r>
            <a:r>
              <a:rPr lang="en-US" dirty="0"/>
              <a:t>.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idx="22"/>
          </p:nvPr>
        </p:nvSpPr>
        <p:spPr>
          <a:xfrm>
            <a:off x="4445799" y="1579015"/>
            <a:ext cx="3300402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4445799" y="2202774"/>
            <a:ext cx="3300402" cy="3953578"/>
          </a:xfrm>
        </p:spPr>
        <p:txBody>
          <a:bodyPr>
            <a:normAutofit/>
          </a:bodyPr>
          <a:lstStyle>
            <a:lvl1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1pPr>
            <a:lvl2pPr marL="685800" indent="-228600">
              <a:buFontTx/>
              <a:buChar char="‒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Viverra</a:t>
            </a:r>
            <a:r>
              <a:rPr lang="en-US" dirty="0"/>
              <a:t> vitae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ac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donec</a:t>
            </a:r>
            <a:r>
              <a:rPr lang="en-US" dirty="0"/>
              <a:t> et.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</a:t>
            </a:r>
            <a:r>
              <a:rPr lang="en-US" dirty="0" err="1"/>
              <a:t>nascetur</a:t>
            </a:r>
            <a:r>
              <a:rPr lang="en-US" dirty="0"/>
              <a:t>.</a:t>
            </a:r>
          </a:p>
        </p:txBody>
      </p:sp>
      <p:sp>
        <p:nvSpPr>
          <p:cNvPr id="23" name="Content Placeholder 2"/>
          <p:cNvSpPr>
            <a:spLocks noGrp="1"/>
          </p:cNvSpPr>
          <p:nvPr>
            <p:ph idx="23"/>
          </p:nvPr>
        </p:nvSpPr>
        <p:spPr>
          <a:xfrm>
            <a:off x="8145953" y="1579015"/>
            <a:ext cx="3300402" cy="492443"/>
          </a:xfrm>
          <a:solidFill>
            <a:schemeClr val="bg1"/>
          </a:solidFill>
          <a:effectLst>
            <a:outerShdw dist="12700" dir="5400000" algn="t" rotWithShape="0">
              <a:prstClr val="black"/>
            </a:outerShdw>
          </a:effectLst>
        </p:spPr>
        <p:txBody>
          <a:bodyPr tIns="91440" bIns="91440" rtlCol="0" anchor="b"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sz="2000" b="1" smtClean="0">
                <a:solidFill>
                  <a:srgbClr val="006298"/>
                </a:solidFill>
              </a:defRPr>
            </a:lvl1pPr>
            <a:lvl2pPr>
              <a:defRPr lang="en-US" smtClean="0">
                <a:solidFill>
                  <a:schemeClr val="tx1"/>
                </a:solidFill>
              </a:defRPr>
            </a:lvl2pPr>
            <a:lvl3pPr>
              <a:defRPr lang="en-US" smtClean="0">
                <a:solidFill>
                  <a:schemeClr val="tx1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20" hasCustomPrompt="1"/>
          </p:nvPr>
        </p:nvSpPr>
        <p:spPr>
          <a:xfrm>
            <a:off x="8154717" y="2202774"/>
            <a:ext cx="3300402" cy="3953578"/>
          </a:xfrm>
        </p:spPr>
        <p:txBody>
          <a:bodyPr>
            <a:normAutofit/>
          </a:bodyPr>
          <a:lstStyle>
            <a:lvl1pPr>
              <a:buClr>
                <a:srgbClr val="004A78"/>
              </a:buClr>
              <a:defRPr sz="1800">
                <a:solidFill>
                  <a:srgbClr val="000000"/>
                </a:solidFill>
              </a:defRPr>
            </a:lvl1pPr>
            <a:lvl2pPr marL="685800" indent="-228600">
              <a:buFontTx/>
              <a:buChar char="‒"/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</a:t>
            </a:r>
            <a:r>
              <a:rPr lang="en-US" dirty="0" err="1"/>
              <a:t>sed</a:t>
            </a:r>
            <a:r>
              <a:rPr lang="en-US" dirty="0"/>
              <a:t>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</a:t>
            </a:r>
            <a:r>
              <a:rPr lang="en-US" dirty="0" err="1"/>
              <a:t>labore</a:t>
            </a:r>
            <a:r>
              <a:rPr lang="en-US" dirty="0"/>
              <a:t> et </a:t>
            </a:r>
            <a:r>
              <a:rPr lang="en-US" dirty="0" err="1"/>
              <a:t>dolore</a:t>
            </a:r>
            <a:r>
              <a:rPr lang="en-US" dirty="0"/>
              <a:t> magna </a:t>
            </a:r>
            <a:r>
              <a:rPr lang="en-US" dirty="0" err="1"/>
              <a:t>aliqua</a:t>
            </a:r>
            <a:r>
              <a:rPr lang="en-US" dirty="0"/>
              <a:t>. </a:t>
            </a:r>
            <a:r>
              <a:rPr lang="en-US" dirty="0" err="1"/>
              <a:t>Viverra</a:t>
            </a:r>
            <a:r>
              <a:rPr lang="en-US" dirty="0"/>
              <a:t> vitae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 ac </a:t>
            </a:r>
            <a:r>
              <a:rPr lang="en-US" dirty="0" err="1"/>
              <a:t>felis</a:t>
            </a:r>
            <a:r>
              <a:rPr lang="en-US" dirty="0"/>
              <a:t> </a:t>
            </a:r>
            <a:r>
              <a:rPr lang="en-US" dirty="0" err="1"/>
              <a:t>donec</a:t>
            </a:r>
            <a:r>
              <a:rPr lang="en-US" dirty="0"/>
              <a:t> et. </a:t>
            </a:r>
            <a:r>
              <a:rPr lang="en-US" dirty="0" err="1"/>
              <a:t>Magnis</a:t>
            </a:r>
            <a:r>
              <a:rPr lang="en-US" dirty="0"/>
              <a:t> dis parturient </a:t>
            </a:r>
            <a:r>
              <a:rPr lang="en-US" dirty="0" err="1"/>
              <a:t>montes</a:t>
            </a:r>
            <a:r>
              <a:rPr lang="en-US" dirty="0"/>
              <a:t> </a:t>
            </a:r>
            <a:r>
              <a:rPr lang="en-US" dirty="0" err="1"/>
              <a:t>nascetur</a:t>
            </a:r>
            <a:r>
              <a:rPr lang="en-US" dirty="0"/>
              <a:t>.</a:t>
            </a:r>
          </a:p>
        </p:txBody>
      </p:sp>
      <p:sp>
        <p:nvSpPr>
          <p:cNvPr id="11" name="Footer">
            <a:extLst>
              <a:ext uri="{FF2B5EF4-FFF2-40B4-BE49-F238E27FC236}">
                <a16:creationId xmlns:a16="http://schemas.microsoft.com/office/drawing/2014/main" id="{36D3B7EC-68DF-4684-875D-D5BF81538730}"/>
              </a:ext>
            </a:extLst>
          </p:cNvPr>
          <p:cNvSpPr txBox="1"/>
          <p:nvPr userDrawn="1"/>
        </p:nvSpPr>
        <p:spPr>
          <a:xfrm>
            <a:off x="2615881" y="6403846"/>
            <a:ext cx="9456516" cy="384721"/>
          </a:xfrm>
          <a:prstGeom prst="rect">
            <a:avLst/>
          </a:prstGeom>
          <a:noFill/>
          <a:effectLst/>
        </p:spPr>
        <p:txBody>
          <a:bodyPr wrap="square" lIns="0" tIns="0" rIns="0" rtlCol="0" anchor="b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004A78"/>
                </a:solidFill>
                <a:effectLst/>
                <a:uLnTx/>
                <a:uFillTx/>
                <a:latin typeface="arial" charset="0"/>
                <a:ea typeface="+mn-ea"/>
                <a:cs typeface="+mn-cs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672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843" y="6356350"/>
            <a:ext cx="1579562" cy="354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268" y="6356350"/>
            <a:ext cx="88016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lang="en-US" sz="1400" b="0" i="0" u="none" strike="noStrike" baseline="0" smtClean="0">
                <a:solidFill>
                  <a:srgbClr val="006298"/>
                </a:solidFill>
                <a:latin typeface="arial" charset="0"/>
              </a:defRPr>
            </a:lvl1pPr>
          </a:lstStyle>
          <a:p>
            <a:r>
              <a:rPr lang="en-US" dirty="0"/>
              <a:t>[Author Name], [Book Title], [#] Edition. © [Insert Year] Cengage. All Rights Reserved. May not be scanned, copied or duplicated, or posted to a publicly accessible website, in whole or in part.</a:t>
            </a:r>
          </a:p>
        </p:txBody>
      </p:sp>
      <p:sp>
        <p:nvSpPr>
          <p:cNvPr id="2" name="MSIPCMContentMarking" descr="{&quot;HashCode&quot;:2082987499,&quot;Placement&quot;:&quot;Footer&quot;,&quot;Top&quot;:520.3781,&quot;Left&quot;:452.558044,&quot;SlideWidth&quot;:960,&quot;SlideHeight&quot;:540}">
            <a:extLst>
              <a:ext uri="{FF2B5EF4-FFF2-40B4-BE49-F238E27FC236}">
                <a16:creationId xmlns:a16="http://schemas.microsoft.com/office/drawing/2014/main" id="{A2F312D3-4893-4B1F-BEF6-78596D680370}"/>
              </a:ext>
            </a:extLst>
          </p:cNvPr>
          <p:cNvSpPr txBox="1"/>
          <p:nvPr userDrawn="1"/>
        </p:nvSpPr>
        <p:spPr>
          <a:xfrm>
            <a:off x="5747487" y="6608802"/>
            <a:ext cx="697026" cy="249198"/>
          </a:xfrm>
          <a:prstGeom prst="rect">
            <a:avLst/>
          </a:prstGeom>
          <a:noFill/>
          <a:effectLst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en-US" sz="1000">
                <a:solidFill>
                  <a:srgbClr val="000000"/>
                </a:solidFill>
                <a:latin typeface="Arial" panose="020B0604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Internal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21" r:id="rId2"/>
    <p:sldLayoutId id="2147483722" r:id="rId3"/>
    <p:sldLayoutId id="2147483714" r:id="rId4"/>
    <p:sldLayoutId id="2147483727" r:id="rId5"/>
    <p:sldLayoutId id="2147483726" r:id="rId6"/>
    <p:sldLayoutId id="2147483718" r:id="rId7"/>
    <p:sldLayoutId id="2147483715" r:id="rId8"/>
    <p:sldLayoutId id="2147483716" r:id="rId9"/>
    <p:sldLayoutId id="2147483719" r:id="rId10"/>
    <p:sldLayoutId id="2147483720" r:id="rId11"/>
    <p:sldLayoutId id="2147483723" r:id="rId12"/>
    <p:sldLayoutId id="2147483724" r:id="rId13"/>
    <p:sldLayoutId id="2147483713" r:id="rId14"/>
    <p:sldLayoutId id="2147483717" r:id="rId15"/>
    <p:sldLayoutId id="2147483725" r:id="rId16"/>
    <p:sldLayoutId id="2147483728" r:id="rId17"/>
    <p:sldLayoutId id="2147483729" r:id="rId18"/>
  </p:sldLayoutIdLst>
  <p:hf sldNum="0" hdr="0" ftr="0" dt="0"/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 b="1" i="0"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400">
          <a:solidFill>
            <a:schemeClr val="tx1"/>
          </a:solidFill>
          <a:latin typeface="Open Sans" charset="0"/>
          <a:ea typeface="Open Sans" charset="0"/>
          <a:cs typeface="Open Sans" charset="0"/>
        </a:defRPr>
      </a:lvl9pPr>
    </p:titleStyle>
    <p:bodyStyle>
      <a:lvl1pPr marL="0" indent="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charset="0"/>
        <a:buNone/>
        <a:defRPr sz="2800" kern="1200" baseline="0">
          <a:solidFill>
            <a:srgbClr val="000000"/>
          </a:solidFill>
          <a:latin typeface="Arial" charset="0"/>
          <a:ea typeface="Arial" charset="0"/>
          <a:cs typeface="Arial" charset="0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 baseline="0">
          <a:solidFill>
            <a:srgbClr val="004A78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B1E9E5-BA88-4775-99CA-2C86A2D53A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138" y="1533150"/>
            <a:ext cx="7387085" cy="1864052"/>
          </a:xfrm>
        </p:spPr>
        <p:txBody>
          <a:bodyPr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Industrial/Organizational Psychology: An Applied Approach, 9e</a:t>
            </a:r>
            <a:endParaRPr lang="en-IN" dirty="0"/>
          </a:p>
        </p:txBody>
      </p:sp>
      <p:pic>
        <p:nvPicPr>
          <p:cNvPr id="13" name="Picture Placeholder 12" descr="The front cover of the book titled, Industrial?Organizational Psychology; An applied Approach, authored by Michael G.Aamodt.&#10;The book is the 9th edition, published by Cengage. The background on the cover shows silhouettes of a man and a woman. Several lines originate from different points which are interlinked. The watermarks on the cover read,  shutterstock; aplhaspirit.">
            <a:extLst>
              <a:ext uri="{FF2B5EF4-FFF2-40B4-BE49-F238E27FC236}">
                <a16:creationId xmlns:a16="http://schemas.microsoft.com/office/drawing/2014/main" id="{B34B950D-146C-4986-83BF-64460846A79D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/>
          <a:stretch>
            <a:fillRect/>
          </a:stretch>
        </p:blipFill>
        <p:spPr>
          <a:xfrm>
            <a:off x="0" y="1"/>
            <a:ext cx="4858102" cy="6143196"/>
          </a:xfrm>
          <a:prstGeom prst="rect">
            <a:avLst/>
          </a:prstGeom>
        </p:spPr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9026F3-78F8-4659-B83F-76DFE990B1F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184989" y="3405970"/>
            <a:ext cx="6537731" cy="1343006"/>
          </a:xfrm>
        </p:spPr>
        <p:txBody>
          <a:bodyPr/>
          <a:lstStyle/>
          <a:p>
            <a:pPr algn="ctr"/>
            <a:r>
              <a:rPr lang="en-US" sz="3600" dirty="0"/>
              <a:t>Chapter 10: Employee Satisfaction and Commitment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D3EEF4AD-542F-4309-A1E9-2C1642FBCCB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615881" y="6423442"/>
            <a:ext cx="9456516" cy="365125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24"/>
              </a:spcBef>
            </a:pPr>
            <a:r>
              <a:rPr lang="en-US" sz="11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Michael G. Aamodt, Industrial/Organizational Psychology: An Applied Approach, 9th Edition. © 2023 Cengage. All Rights Reserved. May not be scanned, copied or duplicated, or posted to a publicly accessible website, in whole or in part.</a:t>
            </a:r>
          </a:p>
        </p:txBody>
      </p:sp>
      <p:pic>
        <p:nvPicPr>
          <p:cNvPr id="6" name="Picture 8" descr="The Rolling Stones | Official Website">
            <a:extLst>
              <a:ext uri="{FF2B5EF4-FFF2-40B4-BE49-F238E27FC236}">
                <a16:creationId xmlns:a16="http://schemas.microsoft.com/office/drawing/2014/main" id="{8586EF88-2B21-48C2-8159-4840B51EDF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5548" y="4555898"/>
            <a:ext cx="1511493" cy="172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50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Organizational Commitment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Affective commitment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Continuance commitment</a:t>
            </a:r>
            <a:br>
              <a:rPr lang="en-US" dirty="0"/>
            </a:br>
            <a:endParaRPr lang="en-US" dirty="0"/>
          </a:p>
          <a:p>
            <a:r>
              <a:rPr lang="en-US" dirty="0"/>
              <a:t>Normative commitment</a:t>
            </a:r>
          </a:p>
        </p:txBody>
      </p:sp>
      <p:pic>
        <p:nvPicPr>
          <p:cNvPr id="4" name="Picture 4" descr="12. Work and Organizational Commitment - PSYCH 484: Work Attitudes and Job  Motivation - Confluence">
            <a:extLst>
              <a:ext uri="{FF2B5EF4-FFF2-40B4-BE49-F238E27FC236}">
                <a16:creationId xmlns:a16="http://schemas.microsoft.com/office/drawing/2014/main" id="{8297EA68-E667-489C-9B9C-B2230E825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3550" y="1037230"/>
            <a:ext cx="6240776" cy="3576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9053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Individual Differences Affect Job Satisfaction?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Individual difference theory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Genetic predispositions</a:t>
            </a:r>
          </a:p>
          <a:p>
            <a:pPr lvl="1"/>
            <a:r>
              <a:rPr lang="en-US" dirty="0"/>
              <a:t>Core self-evaluations</a:t>
            </a:r>
          </a:p>
          <a:p>
            <a:pPr lvl="2"/>
            <a:r>
              <a:rPr lang="en-US" dirty="0"/>
              <a:t>Self-esteem</a:t>
            </a:r>
          </a:p>
          <a:p>
            <a:pPr lvl="2"/>
            <a:r>
              <a:rPr lang="en-US" dirty="0"/>
              <a:t>Self-efficacy</a:t>
            </a:r>
          </a:p>
          <a:p>
            <a:pPr lvl="2"/>
            <a:r>
              <a:rPr lang="en-US" dirty="0"/>
              <a:t>Internal locus of control</a:t>
            </a:r>
          </a:p>
          <a:p>
            <a:pPr lvl="2"/>
            <a:r>
              <a:rPr lang="en-US" dirty="0"/>
              <a:t>Optimism/positive affectivity</a:t>
            </a:r>
          </a:p>
          <a:p>
            <a:pPr lvl="1"/>
            <a:r>
              <a:rPr lang="en-US" dirty="0"/>
              <a:t>Culture</a:t>
            </a:r>
          </a:p>
          <a:p>
            <a:pPr lvl="1"/>
            <a:r>
              <a:rPr lang="en-US" dirty="0"/>
              <a:t>Intelligence</a:t>
            </a:r>
          </a:p>
        </p:txBody>
      </p:sp>
    </p:spTree>
    <p:extLst>
      <p:ext uri="{BB962C8B-B14F-4D97-AF65-F5344CB8AC3E}">
        <p14:creationId xmlns:p14="http://schemas.microsoft.com/office/powerpoint/2010/main" val="33714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465CB3-DE95-4722-8918-9B97B3C99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Judge and Bono (2001) Meta-Analysis</a:t>
            </a:r>
            <a:endParaRPr lang="en-IN" dirty="0"/>
          </a:p>
        </p:txBody>
      </p:sp>
      <p:graphicFrame>
        <p:nvGraphicFramePr>
          <p:cNvPr id="6" name="Group 60">
            <a:extLst>
              <a:ext uri="{FF2B5EF4-FFF2-40B4-BE49-F238E27FC236}">
                <a16:creationId xmlns:a16="http://schemas.microsoft.com/office/drawing/2014/main" id="{9ECEA7C3-D695-4D11-AE4F-FCF58386A567}"/>
              </a:ext>
            </a:extLst>
          </p:cNvPr>
          <p:cNvGraphicFramePr>
            <a:graphicFrameLocks noGrp="1"/>
          </p:cNvGraphicFramePr>
          <p:nvPr>
            <p:ph type="tbl" sz="quarter" idx="18"/>
            <p:extLst>
              <p:ext uri="{D42A27DB-BD31-4B8C-83A1-F6EECF244321}">
                <p14:modId xmlns:p14="http://schemas.microsoft.com/office/powerpoint/2010/main" val="1363831836"/>
              </p:ext>
            </p:extLst>
          </p:nvPr>
        </p:nvGraphicFramePr>
        <p:xfrm>
          <a:off x="823147" y="1947494"/>
          <a:ext cx="10545706" cy="3290880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2875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3521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352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9985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Core-Evaluation Trait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Corrected Correlations with: Satisfaction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Corrected Correlations with: Performance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237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Self-esteem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2376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Self-efficacy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0.45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985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Internal locus of control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0.32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0.22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6523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Emotional stability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0.24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0.19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05425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465CB3-DE95-4722-8918-9B97B3C99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Personality Meta-Analysis Results</a:t>
            </a:r>
            <a:endParaRPr lang="en-IN" dirty="0"/>
          </a:p>
        </p:txBody>
      </p:sp>
      <p:graphicFrame>
        <p:nvGraphicFramePr>
          <p:cNvPr id="7" name="Group 82">
            <a:extLst>
              <a:ext uri="{FF2B5EF4-FFF2-40B4-BE49-F238E27FC236}">
                <a16:creationId xmlns:a16="http://schemas.microsoft.com/office/drawing/2014/main" id="{BE3F3640-98DF-48D2-9F6C-718CB7034B0B}"/>
              </a:ext>
            </a:extLst>
          </p:cNvPr>
          <p:cNvGraphicFramePr>
            <a:graphicFrameLocks noGrp="1"/>
          </p:cNvGraphicFramePr>
          <p:nvPr>
            <p:ph type="tbl" sz="quarter" idx="18"/>
            <p:extLst>
              <p:ext uri="{D42A27DB-BD31-4B8C-83A1-F6EECF244321}">
                <p14:modId xmlns:p14="http://schemas.microsoft.com/office/powerpoint/2010/main" val="3324816827"/>
              </p:ext>
            </p:extLst>
          </p:nvPr>
        </p:nvGraphicFramePr>
        <p:xfrm>
          <a:off x="1276250" y="1440248"/>
          <a:ext cx="9639501" cy="3795078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2526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8556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98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777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96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Personality Trait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Corrected Correlations with: Satisfaction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Corrected Correlations with: Performance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Corrected Correlations with: Turnover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34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Openness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0.14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334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Conscientiousness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0.24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-0.16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334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Extraversion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0.09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0.02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96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Agreeableness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0.17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0.12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-0.08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79438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Stability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0.29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0.15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-0.19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329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Aspects of Employee Lives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Marriage, friends, job, family, geographic location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Hobbies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Volunteer work</a:t>
            </a:r>
          </a:p>
        </p:txBody>
      </p:sp>
    </p:spTree>
    <p:extLst>
      <p:ext uri="{BB962C8B-B14F-4D97-AF65-F5344CB8AC3E}">
        <p14:creationId xmlns:p14="http://schemas.microsoft.com/office/powerpoint/2010/main" val="3076944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A5F90B-7FA7-4385-BF01-10F986307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International Differences in Percentage of Employees Satisfied with Their Jobs 2019 Randstad Survey</a:t>
            </a:r>
            <a:endParaRPr lang="en-IN" sz="32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328BB1-2660-4F65-8805-D13D799F8AF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3577" y="1289683"/>
            <a:ext cx="4606346" cy="4931501"/>
          </a:xfrm>
        </p:spPr>
        <p:txBody>
          <a:bodyPr/>
          <a:lstStyle/>
          <a:p>
            <a:r>
              <a:rPr lang="en-IN" sz="2200" dirty="0"/>
              <a:t>Most Satisfied</a:t>
            </a:r>
          </a:p>
          <a:p>
            <a:pPr lvl="1"/>
            <a:r>
              <a:rPr lang="en-IN" sz="2000" dirty="0"/>
              <a:t>89%  India</a:t>
            </a:r>
          </a:p>
          <a:p>
            <a:pPr lvl="1"/>
            <a:r>
              <a:rPr lang="en-IN" sz="2000" dirty="0"/>
              <a:t>88%  Mexico</a:t>
            </a:r>
          </a:p>
          <a:p>
            <a:pPr lvl="1"/>
            <a:r>
              <a:rPr lang="en-IN" sz="2000" dirty="0"/>
              <a:t>80%  Turkey</a:t>
            </a:r>
          </a:p>
          <a:p>
            <a:pPr lvl="1"/>
            <a:r>
              <a:rPr lang="en-IN" sz="2000" dirty="0"/>
              <a:t>79%  Norway</a:t>
            </a:r>
          </a:p>
          <a:p>
            <a:pPr lvl="1"/>
            <a:r>
              <a:rPr lang="en-IN" sz="2000" dirty="0"/>
              <a:t>78%  U.S.</a:t>
            </a:r>
          </a:p>
          <a:p>
            <a:pPr lvl="1"/>
            <a:r>
              <a:rPr lang="en-IN" sz="2000" dirty="0"/>
              <a:t>78%  Denmark</a:t>
            </a:r>
          </a:p>
          <a:p>
            <a:pPr lvl="1"/>
            <a:r>
              <a:rPr lang="en-IN" sz="2000" dirty="0"/>
              <a:t>77%  Spain</a:t>
            </a:r>
          </a:p>
          <a:p>
            <a:pPr lvl="1"/>
            <a:r>
              <a:rPr lang="en-IN" sz="2000" dirty="0"/>
              <a:t>74%  U.K.</a:t>
            </a:r>
          </a:p>
          <a:p>
            <a:pPr lvl="1"/>
            <a:r>
              <a:rPr lang="en-IN" sz="2000" dirty="0"/>
              <a:t>74%  Canada</a:t>
            </a:r>
          </a:p>
          <a:p>
            <a:pPr lvl="1"/>
            <a:r>
              <a:rPr lang="en-IN" sz="2000" dirty="0"/>
              <a:t>74%  Brazil</a:t>
            </a:r>
          </a:p>
          <a:p>
            <a:pPr lvl="1"/>
            <a:r>
              <a:rPr lang="en-IN" sz="2000" dirty="0"/>
              <a:t>74%  China</a:t>
            </a:r>
          </a:p>
          <a:p>
            <a:pPr lvl="1"/>
            <a:r>
              <a:rPr lang="en-IN" sz="2000" dirty="0"/>
              <a:t>73%  Malaysia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730B4A-E5B9-4B0A-AB60-8AD6464AD642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5813425" y="1289684"/>
            <a:ext cx="5540375" cy="4931502"/>
          </a:xfrm>
        </p:spPr>
        <p:txBody>
          <a:bodyPr/>
          <a:lstStyle/>
          <a:p>
            <a:r>
              <a:rPr lang="en-IN" sz="2200" dirty="0"/>
              <a:t>Least Satisfied</a:t>
            </a:r>
          </a:p>
          <a:p>
            <a:pPr lvl="1"/>
            <a:r>
              <a:rPr lang="en-IN" sz="2000" dirty="0"/>
              <a:t>42%  Japan</a:t>
            </a:r>
          </a:p>
          <a:p>
            <a:pPr lvl="1"/>
            <a:r>
              <a:rPr lang="en-IN" sz="2000" dirty="0"/>
              <a:t>49%  Hong Kong</a:t>
            </a:r>
          </a:p>
          <a:p>
            <a:pPr lvl="1"/>
            <a:r>
              <a:rPr lang="en-IN" sz="2000" dirty="0"/>
              <a:t>61%  Singapore</a:t>
            </a:r>
          </a:p>
          <a:p>
            <a:pPr lvl="1"/>
            <a:r>
              <a:rPr lang="en-IN" sz="2000" dirty="0"/>
              <a:t>64%  Hungary</a:t>
            </a:r>
          </a:p>
          <a:p>
            <a:pPr lvl="1"/>
            <a:r>
              <a:rPr lang="en-IN" sz="2000" dirty="0"/>
              <a:t>64%  Czech Republic (Czechia)</a:t>
            </a:r>
          </a:p>
          <a:p>
            <a:pPr lvl="1"/>
            <a:r>
              <a:rPr lang="en-IN" sz="2000" dirty="0"/>
              <a:t>65%  Greece</a:t>
            </a:r>
          </a:p>
          <a:p>
            <a:pPr lvl="1"/>
            <a:r>
              <a:rPr lang="en-IN" sz="2000" dirty="0"/>
              <a:t>66%  Sweden</a:t>
            </a:r>
          </a:p>
          <a:p>
            <a:pPr lvl="1"/>
            <a:r>
              <a:rPr lang="en-IN" sz="2000" dirty="0"/>
              <a:t>68%  France</a:t>
            </a:r>
          </a:p>
          <a:p>
            <a:pPr lvl="1"/>
            <a:r>
              <a:rPr lang="en-IN" sz="2000" dirty="0"/>
              <a:t>68%  Portugal</a:t>
            </a:r>
          </a:p>
          <a:p>
            <a:pPr lvl="1"/>
            <a:r>
              <a:rPr lang="en-IN" sz="2000" dirty="0"/>
              <a:t>68%  New Zealand</a:t>
            </a:r>
          </a:p>
          <a:p>
            <a:pPr lvl="1"/>
            <a:r>
              <a:rPr lang="en-IN" sz="2000" dirty="0"/>
              <a:t>69%  Italy</a:t>
            </a:r>
          </a:p>
          <a:p>
            <a:pPr lvl="1"/>
            <a:r>
              <a:rPr lang="en-IN" sz="2000" dirty="0"/>
              <a:t>70%  Argentina</a:t>
            </a:r>
          </a:p>
        </p:txBody>
      </p:sp>
    </p:spTree>
    <p:extLst>
      <p:ext uri="{BB962C8B-B14F-4D97-AF65-F5344CB8AC3E}">
        <p14:creationId xmlns:p14="http://schemas.microsoft.com/office/powerpoint/2010/main" val="2170778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194A-8D78-4F51-94E3-10DD87EAC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7272"/>
            <a:ext cx="10515600" cy="125503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/>
              <a:t>Workbook Exercises 10.2 Stability of Job Satisfaction</a:t>
            </a:r>
          </a:p>
        </p:txBody>
      </p:sp>
    </p:spTree>
    <p:extLst>
      <p:ext uri="{BB962C8B-B14F-4D97-AF65-F5344CB8AC3E}">
        <p14:creationId xmlns:p14="http://schemas.microsoft.com/office/powerpoint/2010/main" val="2693582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194A-8D78-4F51-94E3-10DD87EAC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7272"/>
            <a:ext cx="10515600" cy="125503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/>
              <a:t>Workbook Exercises 10.3 Core Self-Evaluation</a:t>
            </a:r>
          </a:p>
        </p:txBody>
      </p:sp>
    </p:spTree>
    <p:extLst>
      <p:ext uri="{BB962C8B-B14F-4D97-AF65-F5344CB8AC3E}">
        <p14:creationId xmlns:p14="http://schemas.microsoft.com/office/powerpoint/2010/main" val="25520195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194A-8D78-4F51-94E3-10DD87EAC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7272"/>
            <a:ext cx="10515600" cy="125503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/>
              <a:t>Workbook Exercises 10.4</a:t>
            </a:r>
            <a:br>
              <a:rPr lang="en-US" sz="3600" dirty="0"/>
            </a:br>
            <a:r>
              <a:rPr lang="en-US" sz="3600" dirty="0"/>
              <a:t>Your Level of Life Satisfaction</a:t>
            </a:r>
          </a:p>
        </p:txBody>
      </p:sp>
    </p:spTree>
    <p:extLst>
      <p:ext uri="{BB962C8B-B14F-4D97-AF65-F5344CB8AC3E}">
        <p14:creationId xmlns:p14="http://schemas.microsoft.com/office/powerpoint/2010/main" val="4209184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B451B5-EEF4-410D-B509-CE1325EF90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CDD85-83D3-4FFC-BB8E-7229F96C7F4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 2017 Cengage Learning. All Rights Reserved.</a:t>
            </a:r>
          </a:p>
        </p:txBody>
      </p:sp>
      <p:pic>
        <p:nvPicPr>
          <p:cNvPr id="6" name="Picture 8" descr="Mapped: Happiness Levels Around the World in 2021">
            <a:extLst>
              <a:ext uri="{FF2B5EF4-FFF2-40B4-BE49-F238E27FC236}">
                <a16:creationId xmlns:a16="http://schemas.microsoft.com/office/drawing/2014/main" id="{1562F93E-953B-4438-B453-EB9320C436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0675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CA2FB2-6187-4FF4-AC9B-976F22F1B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Icebreaker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60C472-F79A-4DE1-BC7B-988321392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spcAft>
                <a:spcPts val="1800"/>
              </a:spcAft>
            </a:pPr>
            <a:r>
              <a:rPr lang="en-US" dirty="0"/>
              <a:t>Think about a job or class that you were really dissatisfied with.</a:t>
            </a:r>
          </a:p>
          <a:p>
            <a:pPr lvl="1">
              <a:spcAft>
                <a:spcPts val="1800"/>
              </a:spcAft>
            </a:pPr>
            <a:r>
              <a:rPr lang="en-US" dirty="0"/>
              <a:t>What reasons contributed to this lack of satisfaction? </a:t>
            </a:r>
          </a:p>
          <a:p>
            <a:pPr lvl="1">
              <a:spcAft>
                <a:spcPts val="1800"/>
              </a:spcAft>
            </a:pPr>
            <a:r>
              <a:rPr lang="en-US" dirty="0"/>
              <a:t>Are there any remediations that your employer or instructor could have made to increase your satisfaction?</a:t>
            </a:r>
          </a:p>
          <a:p>
            <a:pPr lvl="1">
              <a:spcAft>
                <a:spcPts val="1800"/>
              </a:spcAft>
            </a:pPr>
            <a:endParaRPr lang="en-US" dirty="0"/>
          </a:p>
          <a:p>
            <a:pPr>
              <a:spcAft>
                <a:spcPts val="1800"/>
              </a:spcAft>
            </a:pPr>
            <a:r>
              <a:rPr lang="en-US" dirty="0"/>
              <a:t>Think about a job or class that you were really satisfied with.</a:t>
            </a:r>
          </a:p>
          <a:p>
            <a:pPr lvl="1">
              <a:spcAft>
                <a:spcPts val="1800"/>
              </a:spcAft>
            </a:pPr>
            <a:r>
              <a:rPr lang="en-US" dirty="0"/>
              <a:t>What reasons contributed to this satisfaction? </a:t>
            </a:r>
          </a:p>
          <a:p>
            <a:pPr lvl="1">
              <a:spcAft>
                <a:spcPts val="180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25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Discussion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spcAft>
                <a:spcPts val="1800"/>
              </a:spcAft>
              <a:buNone/>
            </a:pPr>
            <a:r>
              <a:rPr lang="en-US" dirty="0"/>
              <a:t>Are you surprised by the differences between satisfaction levels of the countries in the study?</a:t>
            </a:r>
          </a:p>
          <a:p>
            <a:pPr marL="0" indent="0">
              <a:spcAft>
                <a:spcPts val="1800"/>
              </a:spcAft>
              <a:buNone/>
            </a:pPr>
            <a:r>
              <a:rPr lang="en-US" dirty="0"/>
              <a:t>Which country would you have expected to be most satisfied or least satisfied that you did not see in the list?  </a:t>
            </a:r>
          </a:p>
        </p:txBody>
      </p:sp>
      <p:pic>
        <p:nvPicPr>
          <p:cNvPr id="4" name="Picture 8" descr="Mapped: Happiness Levels Around the World in 2021">
            <a:extLst>
              <a:ext uri="{FF2B5EF4-FFF2-40B4-BE49-F238E27FC236}">
                <a16:creationId xmlns:a16="http://schemas.microsoft.com/office/drawing/2014/main" id="{32BD0BAD-D1BE-48D4-92C9-918A0A8B1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942" y="3453381"/>
            <a:ext cx="5138057" cy="2890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4907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Discrepancy Theories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0228" y="1080918"/>
            <a:ext cx="10711543" cy="4801400"/>
          </a:xfrm>
        </p:spPr>
        <p:txBody>
          <a:bodyPr/>
          <a:lstStyle/>
          <a:p>
            <a:r>
              <a:rPr lang="en-US" sz="2200" dirty="0"/>
              <a:t>Have the employee’s expectations been met?</a:t>
            </a:r>
          </a:p>
          <a:p>
            <a:pPr lvl="1"/>
            <a:r>
              <a:rPr lang="en-US" sz="2200" dirty="0"/>
              <a:t>Realistic job previews (RJPs)</a:t>
            </a:r>
            <a:br>
              <a:rPr lang="en-US" sz="2200" dirty="0"/>
            </a:br>
            <a:endParaRPr lang="en-US" sz="2200" dirty="0"/>
          </a:p>
          <a:p>
            <a:r>
              <a:rPr lang="en-US" sz="2200" dirty="0"/>
              <a:t>Is the employee a good fit?</a:t>
            </a:r>
          </a:p>
          <a:p>
            <a:pPr lvl="1"/>
            <a:r>
              <a:rPr lang="en-US" sz="2200" dirty="0"/>
              <a:t>Vocation</a:t>
            </a:r>
          </a:p>
          <a:p>
            <a:pPr lvl="1"/>
            <a:r>
              <a:rPr lang="en-US" sz="2200" dirty="0"/>
              <a:t>Job</a:t>
            </a:r>
          </a:p>
          <a:p>
            <a:pPr lvl="1"/>
            <a:r>
              <a:rPr lang="en-US" sz="2200" dirty="0"/>
              <a:t>Organization</a:t>
            </a:r>
          </a:p>
          <a:p>
            <a:pPr lvl="1"/>
            <a:r>
              <a:rPr lang="en-US" sz="2200" dirty="0"/>
              <a:t>Coworkers and supervisor</a:t>
            </a:r>
            <a:br>
              <a:rPr lang="en-US" sz="2200" dirty="0"/>
            </a:br>
            <a:endParaRPr lang="en-US" sz="2200" dirty="0"/>
          </a:p>
          <a:p>
            <a:r>
              <a:rPr lang="en-US" sz="2200" dirty="0"/>
              <a:t>Have the employee’s needs, values, and wants been met?</a:t>
            </a:r>
          </a:p>
          <a:p>
            <a:pPr lvl="1"/>
            <a:r>
              <a:rPr lang="en-US" sz="2200" dirty="0"/>
              <a:t>Lower job satisfaction</a:t>
            </a:r>
          </a:p>
          <a:p>
            <a:pPr lvl="1"/>
            <a:r>
              <a:rPr lang="en-US" sz="2200" dirty="0"/>
              <a:t>Lower organizational commitment </a:t>
            </a:r>
          </a:p>
          <a:p>
            <a:pPr lvl="1"/>
            <a:r>
              <a:rPr lang="en-US" sz="2200" dirty="0"/>
              <a:t>Greater intentions to leave</a:t>
            </a:r>
          </a:p>
        </p:txBody>
      </p:sp>
    </p:spTree>
    <p:extLst>
      <p:ext uri="{BB962C8B-B14F-4D97-AF65-F5344CB8AC3E}">
        <p14:creationId xmlns:p14="http://schemas.microsoft.com/office/powerpoint/2010/main" val="14080440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405E611-E9E9-4203-B5D3-B3917A613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Person-Organization Fit Kristof-Brown et al. (2005) Meta-Analysis</a:t>
            </a:r>
          </a:p>
        </p:txBody>
      </p:sp>
      <p:graphicFrame>
        <p:nvGraphicFramePr>
          <p:cNvPr id="12" name="Group 124">
            <a:extLst>
              <a:ext uri="{FF2B5EF4-FFF2-40B4-BE49-F238E27FC236}">
                <a16:creationId xmlns:a16="http://schemas.microsoft.com/office/drawing/2014/main" id="{97D04D02-B838-42DF-8EF5-FE262F103F7D}"/>
              </a:ext>
            </a:extLst>
          </p:cNvPr>
          <p:cNvGraphicFramePr>
            <a:graphicFrameLocks noGrp="1"/>
          </p:cNvGraphicFramePr>
          <p:nvPr>
            <p:ph type="tbl" sz="quarter" idx="18"/>
            <p:extLst>
              <p:ext uri="{D42A27DB-BD31-4B8C-83A1-F6EECF244321}">
                <p14:modId xmlns:p14="http://schemas.microsoft.com/office/powerpoint/2010/main" val="3900609755"/>
              </p:ext>
            </p:extLst>
          </p:nvPr>
        </p:nvGraphicFramePr>
        <p:xfrm>
          <a:off x="765708" y="1976665"/>
          <a:ext cx="10776342" cy="3097683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24355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89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93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62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5625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4554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Attitude or Behavior</a:t>
                      </a:r>
                      <a:endParaRPr kumimoji="0" lang="en-US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Employee Fit with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</a:t>
                      </a:r>
                      <a:r>
                        <a:rPr kumimoji="0" lang="en-US" alt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Organization</a:t>
                      </a:r>
                      <a:endParaRPr kumimoji="0" lang="en-US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Employee Fit with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0" lang="en-US" alt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Group</a:t>
                      </a:r>
                      <a:endParaRPr kumimoji="0" lang="en-US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Employee Fit with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0" lang="en-US" alt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Supervisor</a:t>
                      </a:r>
                      <a:endParaRPr kumimoji="0" lang="en-US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Employee Fit with</a:t>
                      </a:r>
                      <a:r>
                        <a:rPr kumimoji="0" lang="en-US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: </a:t>
                      </a:r>
                      <a:r>
                        <a:rPr kumimoji="0" lang="en-US" alt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Job</a:t>
                      </a:r>
                      <a:endParaRPr kumimoji="0" lang="en-US" alt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42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Satisfaction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0.44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0.31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0.44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0.56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902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Commitment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0.51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0.19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0.09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0.47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0.07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0.19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0.18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0.20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42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Turnover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−0.14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−0.08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330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Turnover intent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−0.35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−0.46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426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Absenteeism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−0.05</a:t>
                      </a: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08656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Facets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Are the tasks enjoyable?</a:t>
            </a:r>
            <a:br>
              <a:rPr lang="en-US" dirty="0"/>
            </a:br>
            <a:endParaRPr lang="en-US" dirty="0"/>
          </a:p>
          <a:p>
            <a:r>
              <a:rPr lang="en-US" dirty="0"/>
              <a:t>Do the employees enjoy working with their supervisors and coworkers?</a:t>
            </a:r>
            <a:br>
              <a:rPr lang="en-US" dirty="0"/>
            </a:br>
            <a:endParaRPr lang="en-US" dirty="0"/>
          </a:p>
          <a:p>
            <a:r>
              <a:rPr lang="en-US" dirty="0"/>
              <a:t>Are coworkers outwardly unhappy</a:t>
            </a:r>
          </a:p>
        </p:txBody>
      </p:sp>
    </p:spTree>
    <p:extLst>
      <p:ext uri="{BB962C8B-B14F-4D97-AF65-F5344CB8AC3E}">
        <p14:creationId xmlns:p14="http://schemas.microsoft.com/office/powerpoint/2010/main" val="30693238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Are Rewards and Resources Given Equitably?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Equity Theory: my effort = effort of my peers </a:t>
            </a:r>
            <a:br>
              <a:rPr lang="en-US" dirty="0"/>
            </a:br>
            <a:endParaRPr lang="en-US" dirty="0"/>
          </a:p>
          <a:p>
            <a:r>
              <a:rPr lang="en-US" dirty="0"/>
              <a:t>Components</a:t>
            </a:r>
          </a:p>
          <a:p>
            <a:pPr lvl="1"/>
            <a:r>
              <a:rPr lang="en-US" dirty="0"/>
              <a:t>Inputs</a:t>
            </a:r>
          </a:p>
          <a:p>
            <a:pPr lvl="1"/>
            <a:r>
              <a:rPr lang="en-US" dirty="0"/>
              <a:t>Outputs</a:t>
            </a:r>
          </a:p>
          <a:p>
            <a:pPr lvl="1"/>
            <a:r>
              <a:rPr lang="en-US" dirty="0"/>
              <a:t>Input/output ratio</a:t>
            </a:r>
            <a:br>
              <a:rPr lang="en-US" dirty="0"/>
            </a:br>
            <a:endParaRPr lang="en-US" dirty="0"/>
          </a:p>
          <a:p>
            <a:r>
              <a:rPr lang="en-US" dirty="0"/>
              <a:t>Possible Situations</a:t>
            </a:r>
          </a:p>
          <a:p>
            <a:pPr lvl="1"/>
            <a:r>
              <a:rPr lang="en-US" dirty="0"/>
              <a:t>Underpayment</a:t>
            </a:r>
          </a:p>
          <a:p>
            <a:pPr lvl="1"/>
            <a:r>
              <a:rPr lang="en-US" dirty="0"/>
              <a:t>Overpayment</a:t>
            </a:r>
          </a:p>
          <a:p>
            <a:pPr lvl="1"/>
            <a:r>
              <a:rPr lang="en-US" dirty="0"/>
              <a:t>Equal payment</a:t>
            </a:r>
          </a:p>
        </p:txBody>
      </p:sp>
    </p:spTree>
    <p:extLst>
      <p:ext uri="{BB962C8B-B14F-4D97-AF65-F5344CB8AC3E}">
        <p14:creationId xmlns:p14="http://schemas.microsoft.com/office/powerpoint/2010/main" val="14573065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Organizational Justice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Distributive justice</a:t>
            </a:r>
            <a:br>
              <a:rPr lang="en-US" dirty="0"/>
            </a:br>
            <a:endParaRPr lang="en-US" dirty="0"/>
          </a:p>
          <a:p>
            <a:r>
              <a:rPr lang="en-US" dirty="0"/>
              <a:t>Procedural justice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Interactional justice</a:t>
            </a:r>
          </a:p>
          <a:p>
            <a:pPr lvl="1"/>
            <a:r>
              <a:rPr lang="en-US" dirty="0"/>
              <a:t>Informational justice</a:t>
            </a:r>
          </a:p>
          <a:p>
            <a:pPr lvl="2"/>
            <a:r>
              <a:rPr lang="en-US" dirty="0"/>
              <a:t>Open + transparent </a:t>
            </a:r>
          </a:p>
          <a:p>
            <a:pPr lvl="1"/>
            <a:r>
              <a:rPr lang="en-US" dirty="0"/>
              <a:t>Interpersonal justice</a:t>
            </a:r>
          </a:p>
          <a:p>
            <a:pPr lvl="2"/>
            <a:r>
              <a:rPr lang="en-US" dirty="0"/>
              <a:t>Adequately treats employee</a:t>
            </a:r>
          </a:p>
        </p:txBody>
      </p:sp>
      <p:pic>
        <p:nvPicPr>
          <p:cNvPr id="4" name="Picture 4" descr="Organizational Justice Flashcards | Quizlet">
            <a:extLst>
              <a:ext uri="{FF2B5EF4-FFF2-40B4-BE49-F238E27FC236}">
                <a16:creationId xmlns:a16="http://schemas.microsoft.com/office/drawing/2014/main" id="{741B3C65-AE22-481D-9C95-F16BD50C5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2393" y="2015491"/>
            <a:ext cx="4667250" cy="3552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8813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656167C-81CF-4C44-80A1-641F4FDCD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Organizational Justice Meta-Analysis Results</a:t>
            </a:r>
            <a:endParaRPr lang="en-IN" dirty="0"/>
          </a:p>
        </p:txBody>
      </p:sp>
      <p:graphicFrame>
        <p:nvGraphicFramePr>
          <p:cNvPr id="7" name="Group 53">
            <a:extLst>
              <a:ext uri="{FF2B5EF4-FFF2-40B4-BE49-F238E27FC236}">
                <a16:creationId xmlns:a16="http://schemas.microsoft.com/office/drawing/2014/main" id="{02D4B2A7-37E7-48F4-B740-C8749FD926FA}"/>
              </a:ext>
            </a:extLst>
          </p:cNvPr>
          <p:cNvGraphicFramePr>
            <a:graphicFrameLocks noGrp="1"/>
          </p:cNvGraphicFramePr>
          <p:nvPr>
            <p:ph type="tbl" sz="quarter" idx="18"/>
            <p:extLst>
              <p:ext uri="{D42A27DB-BD31-4B8C-83A1-F6EECF244321}">
                <p14:modId xmlns:p14="http://schemas.microsoft.com/office/powerpoint/2010/main" val="1144734013"/>
              </p:ext>
            </p:extLst>
          </p:nvPr>
        </p:nvGraphicFramePr>
        <p:xfrm>
          <a:off x="2476500" y="1836738"/>
          <a:ext cx="7239000" cy="3048000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37918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43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034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Outcome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Procedural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Justice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Distributive Justice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Job satisfaction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0.62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0.56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Organizational commitment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0.57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0.51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Absenteeism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−0.46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−0.50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 – employee level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0.24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0.26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Counterproductive work behaviors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−0.28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−0.28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789043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There a Chance for Growth and Challenge?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Enriched jobs</a:t>
            </a:r>
          </a:p>
          <a:p>
            <a:pPr lvl="1"/>
            <a:r>
              <a:rPr lang="en-US" dirty="0"/>
              <a:t>Variety of skills needed</a:t>
            </a:r>
          </a:p>
          <a:p>
            <a:pPr lvl="1"/>
            <a:r>
              <a:rPr lang="en-US" dirty="0"/>
              <a:t>Employee completes entire task</a:t>
            </a:r>
          </a:p>
          <a:p>
            <a:pPr lvl="1"/>
            <a:r>
              <a:rPr lang="en-US" dirty="0"/>
              <a:t>Tasks have meaning</a:t>
            </a:r>
          </a:p>
          <a:p>
            <a:pPr lvl="1"/>
            <a:r>
              <a:rPr lang="en-US" dirty="0"/>
              <a:t>Employee has input/control</a:t>
            </a:r>
          </a:p>
          <a:p>
            <a:pPr lvl="1"/>
            <a:r>
              <a:rPr lang="en-US" dirty="0"/>
              <a:t>Employee receives feedback</a:t>
            </a:r>
            <a:br>
              <a:rPr lang="en-US" dirty="0"/>
            </a:br>
            <a:endParaRPr lang="en-US" dirty="0"/>
          </a:p>
          <a:p>
            <a:r>
              <a:rPr lang="en-US" dirty="0"/>
              <a:t>Methods</a:t>
            </a:r>
          </a:p>
          <a:p>
            <a:pPr lvl="1"/>
            <a:r>
              <a:rPr lang="en-US" dirty="0"/>
              <a:t>Job rotation</a:t>
            </a:r>
          </a:p>
          <a:p>
            <a:pPr lvl="1"/>
            <a:r>
              <a:rPr lang="en-US" dirty="0"/>
              <a:t>Job enlargement</a:t>
            </a:r>
          </a:p>
          <a:p>
            <a:pPr lvl="1"/>
            <a:r>
              <a:rPr lang="en-US" dirty="0"/>
              <a:t>Job enrichment</a:t>
            </a:r>
          </a:p>
        </p:txBody>
      </p:sp>
      <p:pic>
        <p:nvPicPr>
          <p:cNvPr id="1026" name="Picture 2" descr="How to Start Your Own Side Hustle - NFCC">
            <a:extLst>
              <a:ext uri="{FF2B5EF4-FFF2-40B4-BE49-F238E27FC236}">
                <a16:creationId xmlns:a16="http://schemas.microsoft.com/office/drawing/2014/main" id="{060A42C9-6B16-41BC-B59B-E2DFEC6B7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868" y="3719673"/>
            <a:ext cx="4687556" cy="23437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2036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Activity: Discussion of Job Changes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you have experienced job rotation, job enlargement, or job enrichment on a job before, did you feel more challenged or that you were given an opportunity for growth?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Would you look forward to the implementation of these methods in your future careers? </a:t>
            </a:r>
          </a:p>
        </p:txBody>
      </p:sp>
    </p:spTree>
    <p:extLst>
      <p:ext uri="{BB962C8B-B14F-4D97-AF65-F5344CB8AC3E}">
        <p14:creationId xmlns:p14="http://schemas.microsoft.com/office/powerpoint/2010/main" val="18133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D1805FF-6030-467C-ABA1-C6DCD02F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IN" sz="3600" dirty="0"/>
              <a:t>Measuring Job Satisfaction and Commitment</a:t>
            </a:r>
          </a:p>
        </p:txBody>
      </p:sp>
    </p:spTree>
    <p:extLst>
      <p:ext uri="{BB962C8B-B14F-4D97-AF65-F5344CB8AC3E}">
        <p14:creationId xmlns:p14="http://schemas.microsoft.com/office/powerpoint/2010/main" val="792004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194A-8D78-4F51-94E3-10DD87EAC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7272"/>
            <a:ext cx="10515600" cy="125503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/>
              <a:t>Why Should We Care About Employee Attitudes?</a:t>
            </a:r>
          </a:p>
        </p:txBody>
      </p:sp>
    </p:spTree>
    <p:extLst>
      <p:ext uri="{BB962C8B-B14F-4D97-AF65-F5344CB8AC3E}">
        <p14:creationId xmlns:p14="http://schemas.microsoft.com/office/powerpoint/2010/main" val="181212102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Job Satisfaction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Faces Scale</a:t>
            </a:r>
            <a:br>
              <a:rPr lang="en-US" dirty="0"/>
            </a:br>
            <a:endParaRPr lang="en-US" dirty="0"/>
          </a:p>
          <a:p>
            <a:r>
              <a:rPr lang="en-US" dirty="0"/>
              <a:t>Job Descriptive Index (JDI)</a:t>
            </a:r>
            <a:br>
              <a:rPr lang="en-US" dirty="0"/>
            </a:br>
            <a:endParaRPr lang="en-US" dirty="0"/>
          </a:p>
          <a:p>
            <a:r>
              <a:rPr lang="en-US" dirty="0"/>
              <a:t>Minnesota Satisfaction Questionnaire</a:t>
            </a:r>
            <a:br>
              <a:rPr lang="en-US" dirty="0"/>
            </a:br>
            <a:endParaRPr lang="en-US" dirty="0"/>
          </a:p>
          <a:p>
            <a:r>
              <a:rPr lang="en-US" dirty="0"/>
              <a:t>Job in General (JIG) Scale</a:t>
            </a:r>
            <a:br>
              <a:rPr lang="en-US" dirty="0"/>
            </a:br>
            <a:endParaRPr lang="en-US" dirty="0"/>
          </a:p>
          <a:p>
            <a:r>
              <a:rPr lang="en-US" dirty="0"/>
              <a:t>Nagy Job Satisfaction Scale</a:t>
            </a:r>
          </a:p>
        </p:txBody>
      </p:sp>
      <p:pic>
        <p:nvPicPr>
          <p:cNvPr id="4" name="Picture 4" descr="Wong-Baker FACES Pain Rating Scale | PainScale">
            <a:extLst>
              <a:ext uri="{FF2B5EF4-FFF2-40B4-BE49-F238E27FC236}">
                <a16:creationId xmlns:a16="http://schemas.microsoft.com/office/drawing/2014/main" id="{A1E1CDBC-E912-4022-AF92-AA56F81E7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1499" y="1173532"/>
            <a:ext cx="3733800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 descr="PDF] Development of a Compact Measure of Job Satisfaction: The Abridged Job  Descriptive Index | Semantic Scholar">
            <a:extLst>
              <a:ext uri="{FF2B5EF4-FFF2-40B4-BE49-F238E27FC236}">
                <a16:creationId xmlns:a16="http://schemas.microsoft.com/office/drawing/2014/main" id="{3D0506B1-6ABD-4AAC-B0E1-0610E77B6D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4607" y="3089909"/>
            <a:ext cx="3837372" cy="3117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83932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Commitment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Allen and Meyer survey</a:t>
            </a:r>
            <a:br>
              <a:rPr lang="en-US" dirty="0"/>
            </a:br>
            <a:endParaRPr lang="en-US" dirty="0"/>
          </a:p>
          <a:p>
            <a:r>
              <a:rPr lang="en-US" dirty="0"/>
              <a:t>Organizational Commitment Questionnaire</a:t>
            </a:r>
            <a:br>
              <a:rPr lang="en-US" dirty="0"/>
            </a:br>
            <a:endParaRPr lang="en-US" dirty="0"/>
          </a:p>
          <a:p>
            <a:r>
              <a:rPr lang="en-US" dirty="0"/>
              <a:t>Organizational Commitment Scale</a:t>
            </a:r>
            <a:br>
              <a:rPr lang="en-US" dirty="0"/>
            </a:br>
            <a:endParaRPr lang="en-US" dirty="0"/>
          </a:p>
          <a:p>
            <a:r>
              <a:rPr lang="en-US" dirty="0"/>
              <a:t>Custom-designed inventories</a:t>
            </a:r>
          </a:p>
        </p:txBody>
      </p:sp>
    </p:spTree>
    <p:extLst>
      <p:ext uri="{BB962C8B-B14F-4D97-AF65-F5344CB8AC3E}">
        <p14:creationId xmlns:p14="http://schemas.microsoft.com/office/powerpoint/2010/main" val="39549341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D1805FF-6030-467C-ABA1-C6DCD02F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IN" sz="3600" dirty="0"/>
              <a:t>Workbook Exercise 10.5 Case Study</a:t>
            </a:r>
          </a:p>
        </p:txBody>
      </p:sp>
    </p:spTree>
    <p:extLst>
      <p:ext uri="{BB962C8B-B14F-4D97-AF65-F5344CB8AC3E}">
        <p14:creationId xmlns:p14="http://schemas.microsoft.com/office/powerpoint/2010/main" val="21233408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D1805FF-6030-467C-ABA1-C6DCD02FC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600" dirty="0"/>
              <a:t>Consequences of Dissatisfaction and Other Negative Work Attitudes</a:t>
            </a:r>
          </a:p>
        </p:txBody>
      </p:sp>
    </p:spTree>
    <p:extLst>
      <p:ext uri="{BB962C8B-B14F-4D97-AF65-F5344CB8AC3E}">
        <p14:creationId xmlns:p14="http://schemas.microsoft.com/office/powerpoint/2010/main" val="5352514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2043D-4BA9-4970-895A-559F7DFE1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Absenteeism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7CC06-E928-429B-B371-5D61192152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U.S. workers missed 3% of work (Bureau of Labor Statistics, 2020)</a:t>
            </a:r>
            <a:br>
              <a:rPr lang="en-US" dirty="0"/>
            </a:br>
            <a:endParaRPr lang="en-US" dirty="0"/>
          </a:p>
          <a:p>
            <a:r>
              <a:rPr lang="en-US" dirty="0"/>
              <a:t>Holidays, sickness, parental leave</a:t>
            </a:r>
            <a:br>
              <a:rPr lang="en-US" dirty="0"/>
            </a:br>
            <a:endParaRPr lang="en-US" dirty="0"/>
          </a:p>
          <a:p>
            <a:r>
              <a:rPr lang="en-US" dirty="0"/>
              <a:t>Moderately correlated with turnover</a:t>
            </a:r>
          </a:p>
        </p:txBody>
      </p:sp>
    </p:spTree>
    <p:extLst>
      <p:ext uri="{BB962C8B-B14F-4D97-AF65-F5344CB8AC3E}">
        <p14:creationId xmlns:p14="http://schemas.microsoft.com/office/powerpoint/2010/main" val="16477418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6DD203-51DA-4CBE-BC88-646F49E7FF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International Differences</a:t>
            </a:r>
          </a:p>
        </p:txBody>
      </p:sp>
      <p:graphicFrame>
        <p:nvGraphicFramePr>
          <p:cNvPr id="11" name="Group 53">
            <a:extLst>
              <a:ext uri="{FF2B5EF4-FFF2-40B4-BE49-F238E27FC236}">
                <a16:creationId xmlns:a16="http://schemas.microsoft.com/office/drawing/2014/main" id="{032B88E1-1A1F-4516-8052-7D0092780EC0}"/>
              </a:ext>
            </a:extLst>
          </p:cNvPr>
          <p:cNvGraphicFramePr>
            <a:graphicFrameLocks noGrp="1"/>
          </p:cNvGraphicFramePr>
          <p:nvPr>
            <p:ph type="tbl" sz="quarter" idx="18"/>
            <p:extLst>
              <p:ext uri="{D42A27DB-BD31-4B8C-83A1-F6EECF244321}">
                <p14:modId xmlns:p14="http://schemas.microsoft.com/office/powerpoint/2010/main" val="1635413687"/>
              </p:ext>
            </p:extLst>
          </p:nvPr>
        </p:nvGraphicFramePr>
        <p:xfrm>
          <a:off x="2781300" y="1439335"/>
          <a:ext cx="6629400" cy="4525967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331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Country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Absenteeism Days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Australia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11.2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27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Bulgaria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22.0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Germany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18.3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Czech Republic (Czechia)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15.4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Norway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14.6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Switzerland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27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Ukraine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4.1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Malta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4.2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United Kingdom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4.4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Canada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11.6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50283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2043D-4BA9-4970-895A-559F7DFE1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Actual Employee Excuses for Missing Work 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7CC06-E928-429B-B371-5D61192152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3577" y="1289684"/>
            <a:ext cx="5144758" cy="4801400"/>
          </a:xfrm>
        </p:spPr>
        <p:txBody>
          <a:bodyPr/>
          <a:lstStyle/>
          <a:p>
            <a:pPr marL="361950" indent="-361950"/>
            <a:r>
              <a:rPr lang="en-US" sz="1800" dirty="0"/>
              <a:t>I was sprayed by a skunk. </a:t>
            </a:r>
          </a:p>
          <a:p>
            <a:pPr marL="361950" indent="-361950"/>
            <a:r>
              <a:rPr lang="en-US" sz="1800" dirty="0"/>
              <a:t>I tripped over my dog and was knocked unconscious. </a:t>
            </a:r>
          </a:p>
          <a:p>
            <a:pPr marL="361950" indent="-361950"/>
            <a:r>
              <a:rPr lang="en-US" sz="1800" dirty="0"/>
              <a:t>My bus broke down and was held up by robbers. </a:t>
            </a:r>
          </a:p>
          <a:p>
            <a:pPr marL="361950" indent="-361950"/>
            <a:r>
              <a:rPr lang="en-US" sz="1800" dirty="0"/>
              <a:t>I was arrested as a result of mistaken identity. </a:t>
            </a:r>
          </a:p>
          <a:p>
            <a:pPr marL="361950" indent="-361950"/>
            <a:r>
              <a:rPr lang="en-US" sz="1800" dirty="0"/>
              <a:t>I forgot to come back to work after lunch. </a:t>
            </a:r>
          </a:p>
          <a:p>
            <a:pPr marL="361950" indent="-361950"/>
            <a:r>
              <a:rPr lang="en-US" sz="1800" dirty="0"/>
              <a:t>I couldn’t find my shoes. </a:t>
            </a:r>
          </a:p>
          <a:p>
            <a:pPr marL="361950" indent="-361950"/>
            <a:r>
              <a:rPr lang="en-US" sz="1800" dirty="0"/>
              <a:t>I hurt myself bowling. </a:t>
            </a:r>
          </a:p>
          <a:p>
            <a:pPr marL="361950" indent="-361950"/>
            <a:r>
              <a:rPr lang="en-US" sz="1800" dirty="0"/>
              <a:t>I was spit on by a venomous snake. </a:t>
            </a:r>
          </a:p>
          <a:p>
            <a:pPr marL="361950" indent="-361950"/>
            <a:r>
              <a:rPr lang="en-US" sz="1800" dirty="0"/>
              <a:t>I totaled my wife’s jeep in a collision with a cow. 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F1EAE6B7-9331-43FB-94A9-2E6618F814CC}"/>
              </a:ext>
            </a:extLst>
          </p:cNvPr>
          <p:cNvSpPr txBox="1">
            <a:spLocks/>
          </p:cNvSpPr>
          <p:nvPr/>
        </p:nvSpPr>
        <p:spPr bwMode="auto">
          <a:xfrm>
            <a:off x="6303667" y="1284805"/>
            <a:ext cx="5303852" cy="480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457200" indent="-457200" algn="l" rtl="0" eaLnBrk="1" fontAlgn="base" hangingPunct="1">
              <a:lnSpc>
                <a:spcPct val="100000"/>
              </a:lnSpc>
              <a:spcBef>
                <a:spcPts val="624"/>
              </a:spcBef>
              <a:spcAft>
                <a:spcPct val="0"/>
              </a:spcAft>
              <a:buClr>
                <a:srgbClr val="004A78"/>
              </a:buClr>
              <a:buFont typeface="Arial" panose="020B0604020202020204" pitchFamily="34" charset="0"/>
              <a:buChar char="•"/>
              <a:defRPr sz="2600" b="0" i="0" kern="12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900113" indent="-442913" algn="l" rtl="0" eaLnBrk="1" fontAlgn="base" hangingPunct="1">
              <a:lnSpc>
                <a:spcPct val="100000"/>
              </a:lnSpc>
              <a:spcBef>
                <a:spcPts val="624"/>
              </a:spcBef>
              <a:spcAft>
                <a:spcPct val="0"/>
              </a:spcAft>
              <a:buClr>
                <a:srgbClr val="004A78"/>
              </a:buClr>
              <a:buFontTx/>
              <a:buChar char="–"/>
              <a:defRPr sz="2400" kern="12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350963" indent="-436563" algn="l" rtl="0" eaLnBrk="1" fontAlgn="base" hangingPunct="1">
              <a:lnSpc>
                <a:spcPct val="100000"/>
              </a:lnSpc>
              <a:spcBef>
                <a:spcPts val="624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 baseline="0">
                <a:solidFill>
                  <a:srgbClr val="000000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 baseline="0"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4pPr>
            <a:lvl5pPr marL="2057400" indent="-228600" algn="l" rtl="0" eaLnBrk="1" fontAlgn="base" hangingPunct="1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charset="0"/>
              <a:buChar char="•"/>
              <a:defRPr kern="1200" baseline="0">
                <a:solidFill>
                  <a:schemeClr val="bg1"/>
                </a:solidFill>
                <a:latin typeface="Summer Font" charset="0"/>
                <a:ea typeface="Summer Font" charset="0"/>
                <a:cs typeface="Summer Font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1950" indent="-361950"/>
            <a:r>
              <a:rPr lang="en-US" sz="1800" dirty="0"/>
              <a:t>A hitman was looking for me. </a:t>
            </a:r>
          </a:p>
          <a:p>
            <a:pPr marL="361950" indent="-361950"/>
            <a:r>
              <a:rPr lang="en-US" sz="1800" dirty="0"/>
              <a:t>My curlers burned my hair and I had to go to the hairdresser. </a:t>
            </a:r>
          </a:p>
          <a:p>
            <a:pPr marL="361950" indent="-361950"/>
            <a:r>
              <a:rPr lang="en-US" sz="1800" dirty="0"/>
              <a:t>I eloped. </a:t>
            </a:r>
          </a:p>
          <a:p>
            <a:pPr marL="361950" indent="-361950"/>
            <a:r>
              <a:rPr lang="en-US" sz="1800" dirty="0"/>
              <a:t>My cat unplugged my alarm clock. </a:t>
            </a:r>
          </a:p>
          <a:p>
            <a:pPr marL="361950" indent="-361950"/>
            <a:r>
              <a:rPr lang="en-US" sz="1800" dirty="0"/>
              <a:t>I had to be there for my husband’s grand jury trial. </a:t>
            </a:r>
          </a:p>
          <a:p>
            <a:pPr marL="361950" indent="-361950"/>
            <a:r>
              <a:rPr lang="en-US" sz="1800" dirty="0"/>
              <a:t>I had to ship my grandmother’s bones overseas. (Note: she had passed away 20 years ago)</a:t>
            </a:r>
            <a:br>
              <a:rPr lang="en-US" sz="1800" dirty="0"/>
            </a:br>
            <a:endParaRPr lang="en-US" sz="1800" dirty="0"/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US" sz="1800" dirty="0"/>
              <a:t>Source: 2004 CareerBuilder.com Survey</a:t>
            </a:r>
          </a:p>
        </p:txBody>
      </p:sp>
    </p:spTree>
    <p:extLst>
      <p:ext uri="{BB962C8B-B14F-4D97-AF65-F5344CB8AC3E}">
        <p14:creationId xmlns:p14="http://schemas.microsoft.com/office/powerpoint/2010/main" val="8317649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2043D-4BA9-4970-895A-559F7DFE1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Increasing Attendance by Having Consequences for Missing Work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7CC06-E928-429B-B371-5D61192152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Rewards for Attending</a:t>
            </a:r>
          </a:p>
          <a:p>
            <a:pPr lvl="1"/>
            <a:r>
              <a:rPr lang="en-US" dirty="0"/>
              <a:t>Financial incentives</a:t>
            </a:r>
          </a:p>
          <a:p>
            <a:pPr lvl="2"/>
            <a:r>
              <a:rPr lang="en-US" dirty="0"/>
              <a:t>Well pay</a:t>
            </a:r>
          </a:p>
          <a:p>
            <a:pPr lvl="2"/>
            <a:r>
              <a:rPr lang="en-US" dirty="0"/>
              <a:t>Financial bonuses</a:t>
            </a:r>
          </a:p>
          <a:p>
            <a:pPr lvl="2"/>
            <a:r>
              <a:rPr lang="en-US" dirty="0"/>
              <a:t>Games</a:t>
            </a:r>
          </a:p>
          <a:p>
            <a:pPr lvl="1"/>
            <a:r>
              <a:rPr lang="en-US" dirty="0"/>
              <a:t>Paid time-off programs</a:t>
            </a:r>
          </a:p>
          <a:p>
            <a:pPr lvl="1"/>
            <a:r>
              <a:rPr lang="en-US" dirty="0"/>
              <a:t>Recognition programs</a:t>
            </a:r>
            <a:br>
              <a:rPr lang="en-US" dirty="0"/>
            </a:br>
            <a:endParaRPr lang="en-US" dirty="0"/>
          </a:p>
          <a:p>
            <a:r>
              <a:rPr lang="en-US" dirty="0"/>
              <a:t>Discipline for Not Attending</a:t>
            </a:r>
            <a:br>
              <a:rPr lang="en-US" dirty="0"/>
            </a:br>
            <a:endParaRPr lang="en-US" dirty="0"/>
          </a:p>
          <a:p>
            <a:r>
              <a:rPr lang="en-US" dirty="0"/>
              <a:t>Clear Policy and Record Keeping</a:t>
            </a:r>
          </a:p>
        </p:txBody>
      </p:sp>
    </p:spTree>
    <p:extLst>
      <p:ext uri="{BB962C8B-B14F-4D97-AF65-F5344CB8AC3E}">
        <p14:creationId xmlns:p14="http://schemas.microsoft.com/office/powerpoint/2010/main" val="14779600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AE2043D-4BA9-4970-895A-559F7DFE1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Increasing Attendance by Reducing Employee Stress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97CC06-E928-429B-B371-5D611921524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Reducing illness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Not hiring “absence-prone” employees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Uncontrollable absenteeism</a:t>
            </a:r>
          </a:p>
          <a:p>
            <a:pPr lvl="1"/>
            <a:r>
              <a:rPr lang="en-US" dirty="0"/>
              <a:t>Bad weather</a:t>
            </a:r>
          </a:p>
        </p:txBody>
      </p:sp>
      <p:pic>
        <p:nvPicPr>
          <p:cNvPr id="5" name="Picture 2" descr="Infographic: Employees Increasingly Under Stress | Statista">
            <a:extLst>
              <a:ext uri="{FF2B5EF4-FFF2-40B4-BE49-F238E27FC236}">
                <a16:creationId xmlns:a16="http://schemas.microsoft.com/office/drawing/2014/main" id="{83D38F2C-97D6-4851-A985-F51398BD9A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685" y="1119909"/>
            <a:ext cx="5140949" cy="5140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89221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F4DEDB-3030-4EE9-B678-E8B44F396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IN" sz="3600" dirty="0"/>
              <a:t>Workbook Exercise 10.6 Case Study</a:t>
            </a:r>
          </a:p>
        </p:txBody>
      </p:sp>
    </p:spTree>
    <p:extLst>
      <p:ext uri="{BB962C8B-B14F-4D97-AF65-F5344CB8AC3E}">
        <p14:creationId xmlns:p14="http://schemas.microsoft.com/office/powerpoint/2010/main" val="1291942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6465CB3-DE95-4722-8918-9B97B3C99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Worry About Employee Attitudes?</a:t>
            </a:r>
            <a:endParaRPr lang="en-IN" dirty="0"/>
          </a:p>
        </p:txBody>
      </p:sp>
      <p:graphicFrame>
        <p:nvGraphicFramePr>
          <p:cNvPr id="13" name="Group 69">
            <a:extLst>
              <a:ext uri="{FF2B5EF4-FFF2-40B4-BE49-F238E27FC236}">
                <a16:creationId xmlns:a16="http://schemas.microsoft.com/office/drawing/2014/main" id="{ACB5B015-E8B5-45F6-916F-B7D56E29252A}"/>
              </a:ext>
            </a:extLst>
          </p:cNvPr>
          <p:cNvGraphicFramePr>
            <a:graphicFrameLocks noGrp="1"/>
          </p:cNvGraphicFramePr>
          <p:nvPr>
            <p:ph type="tbl" sz="quarter" idx="18"/>
            <p:extLst>
              <p:ext uri="{D42A27DB-BD31-4B8C-83A1-F6EECF244321}">
                <p14:modId xmlns:p14="http://schemas.microsoft.com/office/powerpoint/2010/main" val="1971666458"/>
              </p:ext>
            </p:extLst>
          </p:nvPr>
        </p:nvGraphicFramePr>
        <p:xfrm>
          <a:off x="2364711" y="1734343"/>
          <a:ext cx="7239001" cy="3170240"/>
        </p:xfrm>
        <a:graphic>
          <a:graphicData uri="http://schemas.openxmlformats.org/drawingml/2006/table">
            <a:tbl>
              <a:tblPr firstRow="1">
                <a:tableStyleId>{5940675A-B579-460E-94D1-54222C63F5DA}</a:tableStyleId>
              </a:tblPr>
              <a:tblGrid>
                <a:gridCol w="34732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66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91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Outcome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Satisfaction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Commitment</a:t>
                      </a:r>
                      <a:endParaRPr kumimoji="0" lang="en-US" alt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Absenteeism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−0.23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−0.23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Turnover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−0.22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−0.23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Lateness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−0.11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−0.29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Organizational citizenship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0.24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0.25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Counterproductive behavior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−0.37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−0.36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Performance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0.30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0.17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8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Commitment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0.59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5pPr>
                      <a:lvl6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6pPr>
                      <a:lvl7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7pPr>
                      <a:lvl8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8pPr>
                      <a:lvl9pPr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 </a:t>
                      </a:r>
                      <a:endParaRPr kumimoji="0" lang="en-US" alt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E61BF27-9ADC-41BB-A726-6135E30E9C0D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347835" y="5282887"/>
            <a:ext cx="5036705" cy="358533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Note: Numbers in table are corrected correlations</a:t>
            </a:r>
          </a:p>
        </p:txBody>
      </p:sp>
    </p:spTree>
    <p:extLst>
      <p:ext uri="{BB962C8B-B14F-4D97-AF65-F5344CB8AC3E}">
        <p14:creationId xmlns:p14="http://schemas.microsoft.com/office/powerpoint/2010/main" val="73226818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CE91493-6994-4126-920F-677399409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Turnover: Why Do Employees Leave?</a:t>
            </a:r>
            <a:br>
              <a:rPr lang="en-IN" dirty="0"/>
            </a:br>
            <a:r>
              <a:rPr lang="en-IN" dirty="0"/>
              <a:t>Unavoidable Reasons and Needs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F7D1C11-6887-441F-8110-938CBF1048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Unavoidable Reasons</a:t>
            </a:r>
          </a:p>
          <a:p>
            <a:pPr lvl="1"/>
            <a:r>
              <a:rPr lang="en-US" dirty="0"/>
              <a:t>School starts</a:t>
            </a:r>
          </a:p>
          <a:p>
            <a:pPr lvl="1"/>
            <a:r>
              <a:rPr lang="en-US" dirty="0"/>
              <a:t>Job transfer</a:t>
            </a:r>
          </a:p>
          <a:p>
            <a:pPr lvl="1"/>
            <a:r>
              <a:rPr lang="en-US" dirty="0"/>
              <a:t>Illness</a:t>
            </a:r>
          </a:p>
          <a:p>
            <a:pPr lvl="1"/>
            <a:r>
              <a:rPr lang="en-US" dirty="0"/>
              <a:t>Family issues</a:t>
            </a:r>
            <a:br>
              <a:rPr lang="en-US" dirty="0"/>
            </a:br>
            <a:endParaRPr lang="en-US" dirty="0"/>
          </a:p>
          <a:p>
            <a:r>
              <a:rPr lang="en-US" dirty="0"/>
              <a:t>Advancement</a:t>
            </a:r>
          </a:p>
          <a:p>
            <a:pPr lvl="1"/>
            <a:r>
              <a:rPr lang="en-US" dirty="0"/>
              <a:t>More responsibility</a:t>
            </a:r>
          </a:p>
          <a:p>
            <a:pPr lvl="1"/>
            <a:r>
              <a:rPr lang="en-US" dirty="0"/>
              <a:t>Better pay</a:t>
            </a:r>
            <a:br>
              <a:rPr lang="en-US" dirty="0"/>
            </a:br>
            <a:endParaRPr lang="en-US" dirty="0"/>
          </a:p>
          <a:p>
            <a:r>
              <a:rPr lang="en-US" dirty="0"/>
              <a:t>Unmet Needs</a:t>
            </a:r>
          </a:p>
        </p:txBody>
      </p:sp>
      <p:pic>
        <p:nvPicPr>
          <p:cNvPr id="4" name="Picture 2" descr="Employee Turnover: What It Is &amp; Why Employee Turnover Matters | TeamBonding">
            <a:extLst>
              <a:ext uri="{FF2B5EF4-FFF2-40B4-BE49-F238E27FC236}">
                <a16:creationId xmlns:a16="http://schemas.microsoft.com/office/drawing/2014/main" id="{99076BF8-687F-42F3-89A5-339F9C57D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9252" y="1489687"/>
            <a:ext cx="6592927" cy="4653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700356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CE91493-6994-4126-920F-677399409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Turnover: Why Do Employees Leave?</a:t>
            </a:r>
            <a:br>
              <a:rPr lang="en-IN" dirty="0"/>
            </a:br>
            <a:r>
              <a:rPr lang="en-IN" dirty="0"/>
              <a:t>Escape or Unmet Expectations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B259503-EE6A-4715-B15A-1D1E90CCCB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3576" y="1169104"/>
            <a:ext cx="10711543" cy="4801400"/>
          </a:xfrm>
        </p:spPr>
        <p:txBody>
          <a:bodyPr/>
          <a:lstStyle/>
          <a:p>
            <a:r>
              <a:rPr lang="en-US" dirty="0"/>
              <a:t>Escape From</a:t>
            </a:r>
          </a:p>
          <a:p>
            <a:pPr lvl="1"/>
            <a:r>
              <a:rPr lang="en-US" dirty="0"/>
              <a:t>People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Management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Coworkers</a:t>
            </a:r>
          </a:p>
          <a:p>
            <a:pPr lvl="2"/>
            <a:r>
              <a:rPr lang="en-US" dirty="0">
                <a:solidFill>
                  <a:srgbClr val="000000"/>
                </a:solidFill>
              </a:rPr>
              <a:t>Customers</a:t>
            </a:r>
          </a:p>
          <a:p>
            <a:pPr lvl="1"/>
            <a:r>
              <a:rPr lang="en-US" dirty="0"/>
              <a:t>Working conditions</a:t>
            </a:r>
          </a:p>
          <a:p>
            <a:pPr lvl="1"/>
            <a:r>
              <a:rPr lang="en-US" dirty="0"/>
              <a:t>Stress</a:t>
            </a:r>
            <a:br>
              <a:rPr lang="en-US" dirty="0"/>
            </a:br>
            <a:endParaRPr lang="en-US" dirty="0"/>
          </a:p>
          <a:p>
            <a:r>
              <a:rPr lang="en-US" dirty="0"/>
              <a:t>Unmet Expectations</a:t>
            </a:r>
          </a:p>
          <a:p>
            <a:pPr lvl="1"/>
            <a:r>
              <a:rPr lang="en-US" dirty="0"/>
              <a:t>Organization</a:t>
            </a:r>
          </a:p>
          <a:p>
            <a:pPr lvl="1"/>
            <a:r>
              <a:rPr lang="en-US" dirty="0"/>
              <a:t>Job</a:t>
            </a:r>
          </a:p>
          <a:p>
            <a:pPr lvl="1"/>
            <a:r>
              <a:rPr lang="en-US" dirty="0"/>
              <a:t>Career</a:t>
            </a:r>
          </a:p>
        </p:txBody>
      </p:sp>
      <p:pic>
        <p:nvPicPr>
          <p:cNvPr id="4" name="Picture 7" descr="I Appreciate You GIFs - Get the best GIF on GIPHY">
            <a:extLst>
              <a:ext uri="{FF2B5EF4-FFF2-40B4-BE49-F238E27FC236}">
                <a16:creationId xmlns:a16="http://schemas.microsoft.com/office/drawing/2014/main" id="{F14AE96E-EBD4-4672-917F-D36A6360550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2962" y="2863780"/>
            <a:ext cx="3638550" cy="2724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118176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7D006-8766-426F-B2BA-2BAE4D22A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Activity: Discussion of Leaving a Job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C6EA4-BDAA-45C8-89D5-3F8C7FF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Have you left a job because of any of the previous reasons mentioned? </a:t>
            </a:r>
          </a:p>
        </p:txBody>
      </p:sp>
      <p:pic>
        <p:nvPicPr>
          <p:cNvPr id="5" name="Picture 2" descr="The Great Resignation in numbers - How many Americans have left their job |  World Economic Forum">
            <a:extLst>
              <a:ext uri="{FF2B5EF4-FFF2-40B4-BE49-F238E27FC236}">
                <a16:creationId xmlns:a16="http://schemas.microsoft.com/office/drawing/2014/main" id="{BD625EFB-0F35-4DA9-9F1F-B09A65E1D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1897" y="1760973"/>
            <a:ext cx="4604657" cy="460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355573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7D006-8766-426F-B2BA-2BAE4D22A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Reducing Turnover Selection Issues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C6EA4-BDAA-45C8-89D5-3F8C7FF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Conduct realistic job previews</a:t>
            </a:r>
            <a:br>
              <a:rPr lang="en-US" dirty="0"/>
            </a:br>
            <a:endParaRPr lang="en-US" dirty="0"/>
          </a:p>
          <a:p>
            <a:r>
              <a:rPr lang="en-US" dirty="0"/>
              <a:t>Look for person-organization fit</a:t>
            </a:r>
            <a:br>
              <a:rPr lang="en-US" dirty="0"/>
            </a:br>
            <a:endParaRPr lang="en-US" dirty="0"/>
          </a:p>
          <a:p>
            <a:r>
              <a:rPr lang="en-US" dirty="0"/>
              <a:t>Study predictors of people who leave</a:t>
            </a:r>
          </a:p>
        </p:txBody>
      </p:sp>
      <p:pic>
        <p:nvPicPr>
          <p:cNvPr id="5" name="Picture 5" descr="7-Step Practical Guide to the Selection Process | AIHR Digital">
            <a:extLst>
              <a:ext uri="{FF2B5EF4-FFF2-40B4-BE49-F238E27FC236}">
                <a16:creationId xmlns:a16="http://schemas.microsoft.com/office/drawing/2014/main" id="{86624759-03BC-4AA8-91F0-FC23170847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535275"/>
            <a:ext cx="5508002" cy="2909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44277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7D006-8766-426F-B2BA-2BAE4D22A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Reducing Turnover Compensation Issues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C6EA4-BDAA-45C8-89D5-3F8C7FF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Match the market</a:t>
            </a:r>
            <a:br>
              <a:rPr lang="en-US" dirty="0"/>
            </a:br>
            <a:endParaRPr lang="en-US" dirty="0"/>
          </a:p>
          <a:p>
            <a:r>
              <a:rPr lang="en-US" dirty="0"/>
              <a:t>Use job evaluation to ensure internal equity</a:t>
            </a:r>
            <a:br>
              <a:rPr lang="en-US" dirty="0"/>
            </a:br>
            <a:endParaRPr lang="en-US" dirty="0"/>
          </a:p>
          <a:p>
            <a:r>
              <a:rPr lang="en-US" dirty="0"/>
              <a:t>Offer retention/tenure bonuses (stay for pay)</a:t>
            </a:r>
          </a:p>
        </p:txBody>
      </p:sp>
    </p:spTree>
    <p:extLst>
      <p:ext uri="{BB962C8B-B14F-4D97-AF65-F5344CB8AC3E}">
        <p14:creationId xmlns:p14="http://schemas.microsoft.com/office/powerpoint/2010/main" val="2515450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7D006-8766-426F-B2BA-2BAE4D22A9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888" y="368509"/>
            <a:ext cx="10610224" cy="672105"/>
          </a:xfrm>
        </p:spPr>
        <p:txBody>
          <a:bodyPr/>
          <a:lstStyle/>
          <a:p>
            <a:r>
              <a:rPr lang="en-US" dirty="0"/>
              <a:t>Increasing Salary and Benefits Will Only Work If: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C6EA4-BDAA-45C8-89D5-3F8C7FF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Employees are leaving due to low compensation or benefits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turnover rate is high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salary increase will be a meaningful amount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60A9D8-6366-4722-90CD-90E7199694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785" y="3625865"/>
            <a:ext cx="4053257" cy="2714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7096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CE91493-6994-4126-920F-677399409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Counterproductive Behaviors</a:t>
            </a:r>
            <a:endParaRPr lang="en-IN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B259503-EE6A-4715-B15A-1D1E90CCCB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3576" y="1037230"/>
            <a:ext cx="10711543" cy="4801400"/>
          </a:xfrm>
        </p:spPr>
        <p:txBody>
          <a:bodyPr/>
          <a:lstStyle/>
          <a:p>
            <a:r>
              <a:rPr lang="en-US" dirty="0"/>
              <a:t>Individuals</a:t>
            </a:r>
          </a:p>
          <a:p>
            <a:pPr lvl="1"/>
            <a:r>
              <a:rPr lang="en-US" dirty="0"/>
              <a:t>Gossip</a:t>
            </a:r>
          </a:p>
          <a:p>
            <a:pPr lvl="1"/>
            <a:r>
              <a:rPr lang="en-US" dirty="0"/>
              <a:t>Negative politics</a:t>
            </a:r>
          </a:p>
          <a:p>
            <a:pPr lvl="1"/>
            <a:r>
              <a:rPr lang="en-US" dirty="0"/>
              <a:t>Harassment</a:t>
            </a:r>
          </a:p>
          <a:p>
            <a:pPr lvl="1"/>
            <a:r>
              <a:rPr lang="en-US" dirty="0"/>
              <a:t>Workplace violence</a:t>
            </a:r>
          </a:p>
          <a:p>
            <a:pPr lvl="1"/>
            <a:r>
              <a:rPr lang="en-US" dirty="0"/>
              <a:t>Bullying</a:t>
            </a:r>
            <a:br>
              <a:rPr lang="en-US" dirty="0"/>
            </a:br>
            <a:endParaRPr lang="en-US" dirty="0"/>
          </a:p>
          <a:p>
            <a:r>
              <a:rPr lang="en-US" dirty="0"/>
              <a:t>Organization</a:t>
            </a:r>
          </a:p>
          <a:p>
            <a:pPr lvl="1"/>
            <a:r>
              <a:rPr lang="en-US" dirty="0"/>
              <a:t>Theft</a:t>
            </a:r>
          </a:p>
          <a:p>
            <a:pPr lvl="1"/>
            <a:r>
              <a:rPr lang="en-US" dirty="0"/>
              <a:t>Sabotage</a:t>
            </a:r>
            <a:br>
              <a:rPr lang="en-US" dirty="0"/>
            </a:br>
            <a:endParaRPr lang="en-US" dirty="0"/>
          </a:p>
          <a:p>
            <a:r>
              <a:rPr lang="en-US" dirty="0"/>
              <a:t>Personality Types</a:t>
            </a:r>
          </a:p>
        </p:txBody>
      </p:sp>
    </p:spTree>
    <p:extLst>
      <p:ext uri="{BB962C8B-B14F-4D97-AF65-F5344CB8AC3E}">
        <p14:creationId xmlns:p14="http://schemas.microsoft.com/office/powerpoint/2010/main" val="328555197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7D006-8766-426F-B2BA-2BAE4D22A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Organizational Citizenship Behaviors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C6EA4-BDAA-45C8-89D5-3F8C7FF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“Little things” not required of an employee</a:t>
            </a:r>
          </a:p>
          <a:p>
            <a:pPr lvl="1"/>
            <a:r>
              <a:rPr lang="en-US" dirty="0"/>
              <a:t>Staying late to finish a project</a:t>
            </a:r>
          </a:p>
          <a:p>
            <a:pPr lvl="1"/>
            <a:r>
              <a:rPr lang="en-US" dirty="0"/>
              <a:t>Mentoring an employee</a:t>
            </a:r>
          </a:p>
          <a:p>
            <a:pPr lvl="1"/>
            <a:r>
              <a:rPr lang="en-US" dirty="0"/>
              <a:t>Volunteering for committees </a:t>
            </a:r>
            <a:br>
              <a:rPr lang="en-US" dirty="0"/>
            </a:br>
            <a:endParaRPr lang="en-US" dirty="0"/>
          </a:p>
          <a:p>
            <a:r>
              <a:rPr lang="en-US" dirty="0"/>
              <a:t>Negative correlation between OCBs and employee counterproductive behavior</a:t>
            </a:r>
          </a:p>
        </p:txBody>
      </p:sp>
    </p:spTree>
    <p:extLst>
      <p:ext uri="{BB962C8B-B14F-4D97-AF65-F5344CB8AC3E}">
        <p14:creationId xmlns:p14="http://schemas.microsoft.com/office/powerpoint/2010/main" val="6400743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7D006-8766-426F-B2BA-2BAE4D22A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Putting It All Together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C6EA4-BDAA-45C8-89D5-3F8C7FF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Applied Case Study: Reducing Turnover at Bubba Gump Shrimp</a:t>
            </a:r>
          </a:p>
        </p:txBody>
      </p:sp>
    </p:spTree>
    <p:extLst>
      <p:ext uri="{BB962C8B-B14F-4D97-AF65-F5344CB8AC3E}">
        <p14:creationId xmlns:p14="http://schemas.microsoft.com/office/powerpoint/2010/main" val="280565026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7D006-8766-426F-B2BA-2BAE4D22A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Activity: Discussion of Ethics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C6EA4-BDAA-45C8-89D5-3F8C7FF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Focus on Ethics: Organizational Commitment</a:t>
            </a:r>
          </a:p>
        </p:txBody>
      </p:sp>
    </p:spTree>
    <p:extLst>
      <p:ext uri="{BB962C8B-B14F-4D97-AF65-F5344CB8AC3E}">
        <p14:creationId xmlns:p14="http://schemas.microsoft.com/office/powerpoint/2010/main" val="2944640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493E1-DDAB-4BC5-8C48-A5CABCC9E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satisfaction?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67309C-7E0E-408C-897E-210943EA711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 2017 Cengage Learning. All Rights Reserved.</a:t>
            </a:r>
          </a:p>
        </p:txBody>
      </p:sp>
      <p:pic>
        <p:nvPicPr>
          <p:cNvPr id="96258" name="Picture 2" descr="How to Improve Your Customer Satisfaction Score (CSAT)">
            <a:extLst>
              <a:ext uri="{FF2B5EF4-FFF2-40B4-BE49-F238E27FC236}">
                <a16:creationId xmlns:a16="http://schemas.microsoft.com/office/drawing/2014/main" id="{3EED7986-A961-40B3-84A7-7CA74935A5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50" y="1981200"/>
            <a:ext cx="6438900" cy="3369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7499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6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7D006-8766-426F-B2BA-2BAE4D22A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Activity: Discussion of Incentives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C6EA4-BDAA-45C8-89D5-3F8C7FF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Do you think that incentives are a form of bribery? If so, do you think it’s unethical for companies to do this?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would keep you at a company for a longer period? Would incentives such as an Attendance Reward Program or end of the year bonuses make a difference in whether you left a job?</a:t>
            </a:r>
            <a:br>
              <a:rPr lang="en-US" dirty="0"/>
            </a:br>
            <a:endParaRPr lang="en-US" dirty="0"/>
          </a:p>
          <a:p>
            <a:r>
              <a:rPr lang="en-US" dirty="0"/>
              <a:t>Do you think that using such incentives is a way for leaders to ignore what they should be doing to make things better for the employees?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are some other ethical dilemmas that might occur by offering incentives to increase commitment or job satisfaction?</a:t>
            </a:r>
          </a:p>
        </p:txBody>
      </p:sp>
    </p:spTree>
    <p:extLst>
      <p:ext uri="{BB962C8B-B14F-4D97-AF65-F5344CB8AC3E}">
        <p14:creationId xmlns:p14="http://schemas.microsoft.com/office/powerpoint/2010/main" val="35253916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397D006-8766-426F-B2BA-2BAE4D22A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Activity: Self-Assessment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5C6EA4-BDAA-45C8-89D5-3F8C7FF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Are some employees “destined” to always be dissatisfied with their job? Why or why not?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do most employees value and need in a job?</a:t>
            </a:r>
            <a:br>
              <a:rPr lang="en-US" dirty="0"/>
            </a:br>
            <a:endParaRPr lang="en-US" dirty="0"/>
          </a:p>
          <a:p>
            <a:r>
              <a:rPr lang="en-US" dirty="0"/>
              <a:t>Is it possible to treat all employees equitably? Why or why not?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What is the best way to improve employee attendance?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Which measure of job satisfaction is best? Why?</a:t>
            </a:r>
          </a:p>
        </p:txBody>
      </p:sp>
    </p:spTree>
    <p:extLst>
      <p:ext uri="{BB962C8B-B14F-4D97-AF65-F5344CB8AC3E}">
        <p14:creationId xmlns:p14="http://schemas.microsoft.com/office/powerpoint/2010/main" val="245980060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0A5330-1914-47F5-9F92-9E170614EC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800" dirty="0"/>
              <a:t>What would keep you at a company for a longer period?</a:t>
            </a:r>
          </a:p>
          <a:p>
            <a:pPr>
              <a:defRPr/>
            </a:pPr>
            <a:endParaRPr lang="en-US" altLang="en-US" sz="2800" dirty="0"/>
          </a:p>
          <a:p>
            <a:pPr>
              <a:defRPr/>
            </a:pPr>
            <a:endParaRPr lang="en-US" altLang="en-US" sz="2800" dirty="0"/>
          </a:p>
          <a:p>
            <a:pPr>
              <a:defRPr/>
            </a:pPr>
            <a:endParaRPr lang="en-US" altLang="en-US" sz="2800" dirty="0"/>
          </a:p>
          <a:p>
            <a:pPr>
              <a:defRPr/>
            </a:pPr>
            <a:r>
              <a:rPr lang="en-US" altLang="en-US" sz="2800" dirty="0"/>
              <a:t>Would incentives such as stock options or end of the year bonuses make a difference in whether you left a job?</a:t>
            </a:r>
          </a:p>
          <a:p>
            <a:pPr>
              <a:defRPr/>
            </a:pPr>
            <a:endParaRPr lang="en-US" altLang="en-US" sz="2800" dirty="0"/>
          </a:p>
          <a:p>
            <a:pPr marL="0" indent="0">
              <a:buFont typeface="Wingdings 2" panose="05020102010507070707" pitchFamily="18" charset="2"/>
              <a:buNone/>
              <a:defRPr/>
            </a:pPr>
            <a:endParaRPr lang="en-US" altLang="en-US" sz="2800" dirty="0"/>
          </a:p>
          <a:p>
            <a:pPr>
              <a:defRPr/>
            </a:pPr>
            <a:r>
              <a:rPr lang="en-US" altLang="en-US" sz="2800" dirty="0"/>
              <a:t>What do you think is the main reason an employee leaves his/her company? </a:t>
            </a:r>
          </a:p>
          <a:p>
            <a:pPr>
              <a:defRPr/>
            </a:pPr>
            <a:endParaRPr lang="en-US" altLang="en-US" sz="2800" dirty="0"/>
          </a:p>
          <a:p>
            <a:endParaRPr lang="en-US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523690CA-74E7-47A8-B96C-85B9A2B7A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1513"/>
          </a:xfrm>
        </p:spPr>
        <p:txBody>
          <a:bodyPr/>
          <a:lstStyle/>
          <a:p>
            <a:r>
              <a:rPr lang="en-IN" dirty="0"/>
              <a:t>Activity: Discussion Turnover </a:t>
            </a:r>
          </a:p>
        </p:txBody>
      </p:sp>
    </p:spTree>
    <p:extLst>
      <p:ext uri="{BB962C8B-B14F-4D97-AF65-F5344CB8AC3E}">
        <p14:creationId xmlns:p14="http://schemas.microsoft.com/office/powerpoint/2010/main" val="901363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23C1-7F6C-4FD6-A889-9675099D2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1B7801-87CF-4303-8ECF-F731A973D9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Aft>
                <a:spcPts val="1800"/>
              </a:spcAft>
              <a:buNone/>
            </a:pPr>
            <a:r>
              <a:rPr lang="en-US" sz="2600" dirty="0"/>
              <a:t>Now that the lesson has ended, you should have learned how to:</a:t>
            </a:r>
          </a:p>
          <a:p>
            <a:r>
              <a:rPr lang="en-US" sz="2600" dirty="0"/>
              <a:t>Explain the importance of job satisfaction and organizational commitment</a:t>
            </a:r>
          </a:p>
          <a:p>
            <a:r>
              <a:rPr lang="en-US" sz="2600" dirty="0"/>
              <a:t>Identify the individual differences in the predisposition to be satisfied</a:t>
            </a:r>
          </a:p>
          <a:p>
            <a:r>
              <a:rPr lang="en-US" sz="2600" dirty="0"/>
              <a:t>Increase employee satisfaction and commitment</a:t>
            </a:r>
          </a:p>
          <a:p>
            <a:r>
              <a:rPr lang="en-US" sz="2600" dirty="0"/>
              <a:t>Measure an employee’s job satisfaction level</a:t>
            </a:r>
          </a:p>
          <a:p>
            <a:r>
              <a:rPr lang="en-US" sz="2600" dirty="0"/>
              <a:t>Reduce employee absenteeism</a:t>
            </a:r>
          </a:p>
          <a:p>
            <a:r>
              <a:rPr lang="en-US" sz="2600" dirty="0"/>
              <a:t>Understand why employees quit their jobs and what can be done to reduce turnover</a:t>
            </a:r>
          </a:p>
        </p:txBody>
      </p:sp>
    </p:spTree>
    <p:extLst>
      <p:ext uri="{BB962C8B-B14F-4D97-AF65-F5344CB8AC3E}">
        <p14:creationId xmlns:p14="http://schemas.microsoft.com/office/powerpoint/2010/main" val="3693740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270FF-5585-4235-B76D-6A5A5A72A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commitment?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31639F-93D4-47FA-A7EA-E3BA65F625B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/>
              <a:t>© 2017 Cengage Learning. All Rights Reserved.</a:t>
            </a:r>
          </a:p>
        </p:txBody>
      </p:sp>
      <p:pic>
        <p:nvPicPr>
          <p:cNvPr id="97282" name="Picture 2" descr="Commitment Images, Stock Photos &amp; Vectors | Shutterstock">
            <a:extLst>
              <a:ext uri="{FF2B5EF4-FFF2-40B4-BE49-F238E27FC236}">
                <a16:creationId xmlns:a16="http://schemas.microsoft.com/office/drawing/2014/main" id="{EA777BAF-D055-4BE8-9DBA-320EEE9FFA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261394"/>
            <a:ext cx="7039000" cy="233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4723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B590A-F6D7-44DB-893A-F73C009B8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ＭＳ Ｐゴシック" charset="0"/>
              </a:rPr>
              <a:t>I/O Psychology in my life</a:t>
            </a:r>
          </a:p>
        </p:txBody>
      </p:sp>
      <p:sp>
        <p:nvSpPr>
          <p:cNvPr id="16387" name="Content Placeholder 2">
            <a:extLst>
              <a:ext uri="{FF2B5EF4-FFF2-40B4-BE49-F238E27FC236}">
                <a16:creationId xmlns:a16="http://schemas.microsoft.com/office/drawing/2014/main" id="{3B7E7E74-51FA-4B54-864D-E091105C5028}"/>
              </a:ext>
            </a:extLst>
          </p:cNvPr>
          <p:cNvSpPr>
            <a:spLocks noGrp="1"/>
          </p:cNvSpPr>
          <p:nvPr>
            <p:ph idx="1"/>
          </p:nvPr>
        </p:nvSpPr>
        <p:spPr bwMode="auto">
          <a:xfrm>
            <a:off x="422030" y="1600200"/>
            <a:ext cx="11414927" cy="4846638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Exercise 10.1: Think of a job in which you were really unhappy. Why was it so bad? Now think of a job in which you were very happy and satisfied. Why was it so good?</a:t>
            </a:r>
          </a:p>
          <a:p>
            <a:endParaRPr lang="en-US" altLang="en-US" dirty="0"/>
          </a:p>
          <a:p>
            <a:r>
              <a:rPr lang="en-US" altLang="en-US" dirty="0"/>
              <a:t>What are the consequences of low job satisfaction? What are the benefits of high job satisfaction? </a:t>
            </a:r>
          </a:p>
        </p:txBody>
      </p:sp>
      <p:pic>
        <p:nvPicPr>
          <p:cNvPr id="16388" name="Picture 5" descr="ShopRite (United States) - Wikipedia">
            <a:extLst>
              <a:ext uri="{FF2B5EF4-FFF2-40B4-BE49-F238E27FC236}">
                <a16:creationId xmlns:a16="http://schemas.microsoft.com/office/drawing/2014/main" id="{1FBB1B2A-0E70-44A0-BDF0-6127CD9DE0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4495800"/>
            <a:ext cx="2687638" cy="2228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FEF2785-1559-4837-BB2F-AF903D4AD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Individual Differences in Employee Satisfaction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475DFD-2D3F-4BAB-88F8-2140F2DA663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Important Findings</a:t>
            </a:r>
          </a:p>
          <a:p>
            <a:pPr lvl="1"/>
            <a:r>
              <a:rPr lang="en-US" dirty="0"/>
              <a:t>Consistency across jobs</a:t>
            </a:r>
          </a:p>
          <a:p>
            <a:pPr lvl="1"/>
            <a:r>
              <a:rPr lang="en-US" dirty="0"/>
              <a:t>Consistency across time</a:t>
            </a:r>
          </a:p>
          <a:p>
            <a:pPr lvl="1"/>
            <a:r>
              <a:rPr lang="en-US" dirty="0"/>
              <a:t>Relationship between life satisfaction and job satisfaction</a:t>
            </a:r>
          </a:p>
        </p:txBody>
      </p:sp>
    </p:spTree>
    <p:extLst>
      <p:ext uri="{BB962C8B-B14F-4D97-AF65-F5344CB8AC3E}">
        <p14:creationId xmlns:p14="http://schemas.microsoft.com/office/powerpoint/2010/main" val="2951539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194A-8D78-4F51-94E3-10DD87EAC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17272"/>
            <a:ext cx="10515600" cy="125503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dirty="0"/>
              <a:t>What Causes Employees to Be Satisfied with and Committed to Their Jobs?</a:t>
            </a:r>
          </a:p>
        </p:txBody>
      </p:sp>
    </p:spTree>
    <p:extLst>
      <p:ext uri="{BB962C8B-B14F-4D97-AF65-F5344CB8AC3E}">
        <p14:creationId xmlns:p14="http://schemas.microsoft.com/office/powerpoint/2010/main" val="64827980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BASF_CONVERTED_TO_TAGS" val="1"/>
</p:tagLst>
</file>

<file path=ppt/theme/theme1.xml><?xml version="1.0" encoding="utf-8"?>
<a:theme xmlns:a="http://schemas.openxmlformats.org/drawingml/2006/main" name="Office Theme">
  <a:themeElements>
    <a:clrScheme name="Custom 1">
      <a:dk1>
        <a:srgbClr val="011892"/>
      </a:dk1>
      <a:lt1>
        <a:srgbClr val="FFFFFF"/>
      </a:lt1>
      <a:dk2>
        <a:srgbClr val="006198"/>
      </a:dk2>
      <a:lt2>
        <a:srgbClr val="E7E6E6"/>
      </a:lt2>
      <a:accent1>
        <a:srgbClr val="0098D4"/>
      </a:accent1>
      <a:accent2>
        <a:srgbClr val="00B7E6"/>
      </a:accent2>
      <a:accent3>
        <a:srgbClr val="81CFEC"/>
      </a:accent3>
      <a:accent4>
        <a:srgbClr val="E8255F"/>
      </a:accent4>
      <a:accent5>
        <a:srgbClr val="FF6300"/>
      </a:accent5>
      <a:accent6>
        <a:srgbClr val="F5B600"/>
      </a:accent6>
      <a:hlink>
        <a:srgbClr val="00B7E6"/>
      </a:hlink>
      <a:folHlink>
        <a:srgbClr val="0098D4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  <a:effectLst/>
      </a:spPr>
      <a:bodyPr wrap="square" lIns="0" tIns="0" rIns="0" rtlCol="0" anchor="b">
        <a:spAutoFit/>
      </a:bodyPr>
      <a:lstStyle>
        <a:defPPr>
          <a:defRPr sz="2000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ccessible_PPT_Cengage.potx" id="{8657E95E-D601-4622-93AD-E122BF442589}" vid="{BBF71559-ED4F-42B5-98FD-480A317797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cc1e726a-7c3b-4654-9122-87de3e28a51c">
      <UserInfo>
        <DisplayName/>
        <AccountId xsi:nil="true"/>
        <AccountType/>
      </UserInfo>
    </SharedWithUsers>
    <AdminNotes xmlns="c8ecdccd-e3b0-4392-94c4-49d90f16d1d5" xsi:nil="true"/>
    <Topic xmlns="c8ecdccd-e3b0-4392-94c4-49d90f16d1d5">Accessibility</Topic>
    <Copy xmlns="c8ecdccd-e3b0-4392-94c4-49d90f16d1d5">true</Copy>
    <MasterLocation_x0028_ifCopy_x003d_Yes_x0029_ xmlns="c8ecdccd-e3b0-4392-94c4-49d90f16d1d5">LCoE</MasterLocation_x0028_ifCopy_x003d_Yes_x0029_>
    <Owner xmlns="c8ecdccd-e3b0-4392-94c4-49d90f16d1d5">LCoE</Owner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A683995A7B1D46BAE4BA042997DC16" ma:contentTypeVersion="18" ma:contentTypeDescription="Create a new document." ma:contentTypeScope="" ma:versionID="6b2a7157397caa02a1ce799840706cf4">
  <xsd:schema xmlns:xsd="http://www.w3.org/2001/XMLSchema" xmlns:xs="http://www.w3.org/2001/XMLSchema" xmlns:p="http://schemas.microsoft.com/office/2006/metadata/properties" xmlns:ns2="c8ecdccd-e3b0-4392-94c4-49d90f16d1d5" xmlns:ns3="cc1e726a-7c3b-4654-9122-87de3e28a51c" targetNamespace="http://schemas.microsoft.com/office/2006/metadata/properties" ma:root="true" ma:fieldsID="f7ec463e446db2c0a3b7b3165a862926" ns2:_="" ns3:_="">
    <xsd:import namespace="c8ecdccd-e3b0-4392-94c4-49d90f16d1d5"/>
    <xsd:import namespace="cc1e726a-7c3b-4654-9122-87de3e28a51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Topic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Owner" minOccurs="0"/>
                <xsd:element ref="ns2:Copy" minOccurs="0"/>
                <xsd:element ref="ns2:MasterLocation_x0028_ifCopy_x003d_Yes_x0029_" minOccurs="0"/>
                <xsd:element ref="ns2:AdminNot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8ecdccd-e3b0-4392-94c4-49d90f16d1d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Topic" ma:index="11" nillable="true" ma:displayName="Topic" ma:default="Unassigned" ma:format="Dropdown" ma:internalName="Topic">
      <xsd:simpleType>
        <xsd:restriction base="dms:Choice">
          <xsd:enumeration value="Accessibility"/>
          <xsd:enumeration value="Archiving"/>
          <xsd:enumeration value="CenDoc"/>
          <xsd:enumeration value="Content Corrections/Reprints"/>
          <xsd:enumeration value="Content Creation"/>
          <xsd:enumeration value="Files to Printer"/>
          <xsd:enumeration value="Invoicing"/>
          <xsd:enumeration value="Partner Programs"/>
          <xsd:enumeration value="Project Management"/>
          <xsd:enumeration value="Other"/>
          <xsd:enumeration value="Unassigned"/>
          <xsd:enumeration value="Source Document Only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Owner" ma:index="17" nillable="true" ma:displayName="Owner" ma:format="Dropdown" ma:internalName="Owner">
      <xsd:simpleType>
        <xsd:restriction base="dms:Choice">
          <xsd:enumeration value="Content Corrections"/>
          <xsd:enumeration value="Content Creation"/>
          <xsd:enumeration value="Content Management Services"/>
          <xsd:enumeration value="Creative Studio"/>
          <xsd:enumeration value="Digital Production"/>
          <xsd:enumeration value="Finance"/>
          <xsd:enumeration value="LCoE"/>
          <xsd:enumeration value="Manufacturing"/>
          <xsd:enumeration value="Strategic Sourcing"/>
        </xsd:restriction>
      </xsd:simpleType>
    </xsd:element>
    <xsd:element name="Copy" ma:index="18" nillable="true" ma:displayName="Copy " ma:default="0" ma:description="This is a VIP copy of a master document that is posted/available internally" ma:format="Dropdown" ma:internalName="Copy">
      <xsd:simpleType>
        <xsd:restriction base="dms:Boolean"/>
      </xsd:simpleType>
    </xsd:element>
    <xsd:element name="MasterLocation_x0028_ifCopy_x003d_Yes_x0029_" ma:index="19" nillable="true" ma:displayName="Master Location (if Copy = Yes)" ma:default="n/a" ma:description="Site/document library where master version is maintained" ma:format="Dropdown" ma:internalName="MasterLocation_x0028_ifCopy_x003d_Yes_x0029_">
      <xsd:simpleType>
        <xsd:restriction base="dms:Choice">
          <xsd:enumeration value="Catalyst / Finance"/>
          <xsd:enumeration value="Content Creation"/>
          <xsd:enumeration value="Content Management Services"/>
          <xsd:enumeration value="GPMOT"/>
          <xsd:enumeration value="LCoE"/>
          <xsd:enumeration value="Strategic Sourcing"/>
          <xsd:enumeration value="VIP Documents"/>
          <xsd:enumeration value="n/a"/>
        </xsd:restriction>
      </xsd:simpleType>
    </xsd:element>
    <xsd:element name="AdminNotes" ma:index="20" nillable="true" ma:displayName="Admin Notes" ma:format="Dropdown" ma:internalName="AdminNotes">
      <xsd:simpleType>
        <xsd:union memberTypes="dms:Text">
          <xsd:simpleType>
            <xsd:restriction base="dms:Choice">
              <xsd:enumeration value="See Source Documents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1e726a-7c3b-4654-9122-87de3e28a51c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2CFAA7-E308-4DCB-89CD-C84C20E9024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A9BA192-EF86-48DF-982C-2C526A268392}">
  <ds:schemaRefs>
    <ds:schemaRef ds:uri="http://schemas.microsoft.com/office/2006/metadata/properties"/>
    <ds:schemaRef ds:uri="http://schemas.microsoft.com/office/2006/documentManagement/types"/>
    <ds:schemaRef ds:uri="c8ecdccd-e3b0-4392-94c4-49d90f16d1d5"/>
    <ds:schemaRef ds:uri="http://purl.org/dc/dcmitype/"/>
    <ds:schemaRef ds:uri="http://purl.org/dc/terms/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cc1e726a-7c3b-4654-9122-87de3e28a51c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2CEB1C7-5C0A-4F1C-B184-5FA4EC60702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ecdccd-e3b0-4392-94c4-49d90f16d1d5"/>
    <ds:schemaRef ds:uri="cc1e726a-7c3b-4654-9122-87de3e28a51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Accessible_PPT_Template_Cengage</Template>
  <TotalTime>0</TotalTime>
  <Words>1832</Words>
  <Application>Microsoft Office PowerPoint</Application>
  <PresentationFormat>Widescreen</PresentationFormat>
  <Paragraphs>405</Paragraphs>
  <Slides>53</Slides>
  <Notes>3</Notes>
  <HiddenSlides>9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1" baseType="lpstr">
      <vt:lpstr>Arial</vt:lpstr>
      <vt:lpstr>Arial</vt:lpstr>
      <vt:lpstr>Calibri</vt:lpstr>
      <vt:lpstr>Helvetica</vt:lpstr>
      <vt:lpstr>Open Sans</vt:lpstr>
      <vt:lpstr>Summer Font</vt:lpstr>
      <vt:lpstr>Wingdings 2</vt:lpstr>
      <vt:lpstr>Office Theme</vt:lpstr>
      <vt:lpstr>Industrial/Organizational Psychology: An Applied Approach, 9e</vt:lpstr>
      <vt:lpstr>Icebreaker</vt:lpstr>
      <vt:lpstr>Why Should We Care About Employee Attitudes?</vt:lpstr>
      <vt:lpstr>Why Worry About Employee Attitudes?</vt:lpstr>
      <vt:lpstr>What is satisfaction? </vt:lpstr>
      <vt:lpstr>What is commitment?</vt:lpstr>
      <vt:lpstr>I/O Psychology in my life</vt:lpstr>
      <vt:lpstr>Individual Differences in Employee Satisfaction</vt:lpstr>
      <vt:lpstr>What Causes Employees to Be Satisfied with and Committed to Their Jobs?</vt:lpstr>
      <vt:lpstr>Types of Organizational Commitment</vt:lpstr>
      <vt:lpstr>What Individual Differences Affect Job Satisfaction?</vt:lpstr>
      <vt:lpstr>Judge and Bono (2001) Meta-Analysis</vt:lpstr>
      <vt:lpstr>Personality Meta-Analysis Results</vt:lpstr>
      <vt:lpstr>Other Aspects of Employee Lives</vt:lpstr>
      <vt:lpstr>International Differences in Percentage of Employees Satisfied with Their Jobs 2019 Randstad Survey</vt:lpstr>
      <vt:lpstr>Workbook Exercises 10.2 Stability of Job Satisfaction</vt:lpstr>
      <vt:lpstr>Workbook Exercises 10.3 Core Self-Evaluation</vt:lpstr>
      <vt:lpstr>Workbook Exercises 10.4 Your Level of Life Satisfaction</vt:lpstr>
      <vt:lpstr>PowerPoint Presentation</vt:lpstr>
      <vt:lpstr>Activity: Discussion</vt:lpstr>
      <vt:lpstr>Discrepancy Theories</vt:lpstr>
      <vt:lpstr>Person-Organization Fit Kristof-Brown et al. (2005) Meta-Analysis</vt:lpstr>
      <vt:lpstr>Job Facets</vt:lpstr>
      <vt:lpstr>Are Rewards and Resources Given Equitably?</vt:lpstr>
      <vt:lpstr>Organizational Justice</vt:lpstr>
      <vt:lpstr>Organizational Justice Meta-Analysis Results</vt:lpstr>
      <vt:lpstr>Is There a Chance for Growth and Challenge?</vt:lpstr>
      <vt:lpstr>Activity: Discussion of Job Changes</vt:lpstr>
      <vt:lpstr>Measuring Job Satisfaction and Commitment</vt:lpstr>
      <vt:lpstr>Measuring Job Satisfaction</vt:lpstr>
      <vt:lpstr>Measuring Commitment</vt:lpstr>
      <vt:lpstr>Workbook Exercise 10.5 Case Study</vt:lpstr>
      <vt:lpstr>Consequences of Dissatisfaction and Other Negative Work Attitudes</vt:lpstr>
      <vt:lpstr>Absenteeism</vt:lpstr>
      <vt:lpstr>International Differences</vt:lpstr>
      <vt:lpstr>Actual Employee Excuses for Missing Work </vt:lpstr>
      <vt:lpstr>Increasing Attendance by Having Consequences for Missing Work</vt:lpstr>
      <vt:lpstr>Increasing Attendance by Reducing Employee Stress</vt:lpstr>
      <vt:lpstr>Workbook Exercise 10.6 Case Study</vt:lpstr>
      <vt:lpstr>Turnover: Why Do Employees Leave? Unavoidable Reasons and Needs</vt:lpstr>
      <vt:lpstr>Turnover: Why Do Employees Leave? Escape or Unmet Expectations</vt:lpstr>
      <vt:lpstr>Activity: Discussion of Leaving a Job</vt:lpstr>
      <vt:lpstr>Reducing Turnover Selection Issues</vt:lpstr>
      <vt:lpstr>Reducing Turnover Compensation Issues</vt:lpstr>
      <vt:lpstr>Increasing Salary and Benefits Will Only Work If:</vt:lpstr>
      <vt:lpstr>Counterproductive Behaviors</vt:lpstr>
      <vt:lpstr>Organizational Citizenship Behaviors</vt:lpstr>
      <vt:lpstr>Putting It All Together</vt:lpstr>
      <vt:lpstr>Activity: Discussion of Ethics</vt:lpstr>
      <vt:lpstr>Activity: Discussion of Incentives</vt:lpstr>
      <vt:lpstr>Activity: Self-Assessment</vt:lpstr>
      <vt:lpstr>Activity: Discussion Turnover 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Kimberley Grove</dc:creator>
  <cp:keywords/>
  <dc:description/>
  <cp:lastModifiedBy>quinn.knudsen@basf.com</cp:lastModifiedBy>
  <cp:revision>293</cp:revision>
  <cp:lastPrinted>2020-10-12T14:10:12Z</cp:lastPrinted>
  <dcterms:created xsi:type="dcterms:W3CDTF">2019-11-14T21:20:16Z</dcterms:created>
  <dcterms:modified xsi:type="dcterms:W3CDTF">2022-10-31T12:44:43Z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0x01010025A683995A7B1D46BAE4BA042997DC16</vt:lpwstr>
  </property>
  <property fmtid="{D5CDD505-2E9C-101B-9397-08002B2CF9AE}" pid="3" name="Order">
    <vt:r8>112600</vt:r8>
  </property>
  <property fmtid="{D5CDD505-2E9C-101B-9397-08002B2CF9AE}" pid="4" name="Category">
    <vt:lpwstr>Accessibility</vt:lpwstr>
  </property>
  <property fmtid="{D5CDD505-2E9C-101B-9397-08002B2CF9AE}" pid="5" name="xd_Signature">
    <vt:bool>false</vt:bool>
  </property>
  <property fmtid="{D5CDD505-2E9C-101B-9397-08002B2CF9AE}" pid="6" name="xd_ProgID">
    <vt:lpwstr/>
  </property>
  <property fmtid="{D5CDD505-2E9C-101B-9397-08002B2CF9AE}" pid="7" name="Document Type">
    <vt:lpwstr>Template</vt:lpwstr>
  </property>
  <property fmtid="{D5CDD505-2E9C-101B-9397-08002B2CF9AE}" pid="8" name="Audience">
    <vt:lpwstr>Content Developer</vt:lpwstr>
  </property>
  <property fmtid="{D5CDD505-2E9C-101B-9397-08002B2CF9AE}" pid="9" name="Department">
    <vt:lpwstr>GPM Training</vt:lpwstr>
  </property>
  <property fmtid="{D5CDD505-2E9C-101B-9397-08002B2CF9AE}" pid="10" name="ComplianceAssetId">
    <vt:lpwstr/>
  </property>
  <property fmtid="{D5CDD505-2E9C-101B-9397-08002B2CF9AE}" pid="11" name="TemplateUrl">
    <vt:lpwstr/>
  </property>
  <property fmtid="{D5CDD505-2E9C-101B-9397-08002B2CF9AE}" pid="12" name="SP Reprints">
    <vt:bool>false</vt:bool>
  </property>
  <property fmtid="{D5CDD505-2E9C-101B-9397-08002B2CF9AE}" pid="13" name="_SourceUrl">
    <vt:lpwstr/>
  </property>
  <property fmtid="{D5CDD505-2E9C-101B-9397-08002B2CF9AE}" pid="14" name="_SharedFileIndex">
    <vt:lpwstr/>
  </property>
  <property fmtid="{D5CDD505-2E9C-101B-9397-08002B2CF9AE}" pid="15" name="SP Production">
    <vt:bool>false</vt:bool>
  </property>
  <property fmtid="{D5CDD505-2E9C-101B-9397-08002B2CF9AE}" pid="16" name="SP Content Authoring/Dev">
    <vt:bool>false</vt:bool>
  </property>
  <property fmtid="{D5CDD505-2E9C-101B-9397-08002B2CF9AE}" pid="17" name="SP E2E">
    <vt:bool>false</vt:bool>
  </property>
  <property fmtid="{D5CDD505-2E9C-101B-9397-08002B2CF9AE}" pid="18" name="Classification_to_AIP">
    <vt:i4>0</vt:i4>
  </property>
  <property fmtid="{D5CDD505-2E9C-101B-9397-08002B2CF9AE}" pid="19" name="MSIP_Label_06530cf4-8573-4c29-a912-bbcdac835909_Enabled">
    <vt:lpwstr>true</vt:lpwstr>
  </property>
  <property fmtid="{D5CDD505-2E9C-101B-9397-08002B2CF9AE}" pid="20" name="MSIP_Label_06530cf4-8573-4c29-a912-bbcdac835909_SetDate">
    <vt:lpwstr>2022-10-31T12:44:43Z</vt:lpwstr>
  </property>
  <property fmtid="{D5CDD505-2E9C-101B-9397-08002B2CF9AE}" pid="21" name="MSIP_Label_06530cf4-8573-4c29-a912-bbcdac835909_Method">
    <vt:lpwstr>Standard</vt:lpwstr>
  </property>
  <property fmtid="{D5CDD505-2E9C-101B-9397-08002B2CF9AE}" pid="22" name="MSIP_Label_06530cf4-8573-4c29-a912-bbcdac835909_Name">
    <vt:lpwstr>06530cf4-8573-4c29-a912-bbcdac835909</vt:lpwstr>
  </property>
  <property fmtid="{D5CDD505-2E9C-101B-9397-08002B2CF9AE}" pid="23" name="MSIP_Label_06530cf4-8573-4c29-a912-bbcdac835909_SiteId">
    <vt:lpwstr>ecaa386b-c8df-4ce0-ad01-740cbdb5ba55</vt:lpwstr>
  </property>
  <property fmtid="{D5CDD505-2E9C-101B-9397-08002B2CF9AE}" pid="24" name="MSIP_Label_06530cf4-8573-4c29-a912-bbcdac835909_ActionId">
    <vt:lpwstr>7747ef7b-f5fa-4d06-a01c-bf9e547d6dc2</vt:lpwstr>
  </property>
  <property fmtid="{D5CDD505-2E9C-101B-9397-08002B2CF9AE}" pid="25" name="MSIP_Label_06530cf4-8573-4c29-a912-bbcdac835909_ContentBits">
    <vt:lpwstr>2</vt:lpwstr>
  </property>
</Properties>
</file>

<file path=docProps/thumbnail.jpeg>
</file>